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6" r:id="rId23"/>
    <p:sldId id="284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8" autoAdjust="0"/>
  </p:normalViewPr>
  <p:slideViewPr>
    <p:cSldViewPr>
      <p:cViewPr varScale="1">
        <p:scale>
          <a:sx n="208" d="100"/>
          <a:sy n="208" d="100"/>
        </p:scale>
        <p:origin x="-2552" y="-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D2077-A16C-E142-96D6-5096711F090E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A752E-87D7-2443-928C-F6C385EE5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39C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z="1200" spc="-5" dirty="0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1664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39C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z="1200" spc="-5" dirty="0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39C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z="1200" spc="-5" dirty="0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66" y="6466801"/>
            <a:ext cx="855268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20109" y="451230"/>
            <a:ext cx="4793615" cy="1900555"/>
          </a:xfrm>
          <a:custGeom>
            <a:avLst/>
            <a:gdLst/>
            <a:ahLst/>
            <a:cxnLst/>
            <a:rect l="l" t="t" r="r" b="b"/>
            <a:pathLst>
              <a:path w="4793615" h="1900555">
                <a:moveTo>
                  <a:pt x="0" y="1900047"/>
                </a:moveTo>
                <a:lnTo>
                  <a:pt x="4793615" y="1900047"/>
                </a:lnTo>
                <a:lnTo>
                  <a:pt x="4793615" y="0"/>
                </a:lnTo>
                <a:lnTo>
                  <a:pt x="0" y="0"/>
                </a:lnTo>
                <a:lnTo>
                  <a:pt x="0" y="1900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20109" y="451230"/>
            <a:ext cx="4793615" cy="1900555"/>
          </a:xfrm>
          <a:custGeom>
            <a:avLst/>
            <a:gdLst/>
            <a:ahLst/>
            <a:cxnLst/>
            <a:rect l="l" t="t" r="r" b="b"/>
            <a:pathLst>
              <a:path w="4793615" h="1900555">
                <a:moveTo>
                  <a:pt x="0" y="1900047"/>
                </a:moveTo>
                <a:lnTo>
                  <a:pt x="4793615" y="1900047"/>
                </a:lnTo>
                <a:lnTo>
                  <a:pt x="4793615" y="0"/>
                </a:lnTo>
                <a:lnTo>
                  <a:pt x="0" y="0"/>
                </a:lnTo>
                <a:lnTo>
                  <a:pt x="0" y="190004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39C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z="1200" spc="-5" dirty="0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39C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z="1200" spc="-5" dirty="0"/>
              <a:t>‹#›</a:t>
            </a:fld>
            <a:endParaRPr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9144000" cy="1165225"/>
          </a:xfrm>
          <a:custGeom>
            <a:avLst/>
            <a:gdLst/>
            <a:ahLst/>
            <a:cxnLst/>
            <a:rect l="l" t="t" r="r" b="b"/>
            <a:pathLst>
              <a:path w="9144000" h="1165225">
                <a:moveTo>
                  <a:pt x="0" y="1165085"/>
                </a:moveTo>
                <a:lnTo>
                  <a:pt x="9144000" y="1165085"/>
                </a:lnTo>
                <a:lnTo>
                  <a:pt x="9144000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770" y="585978"/>
            <a:ext cx="8652459" cy="436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1054" y="1807590"/>
            <a:ext cx="7501890" cy="356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1664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1730" y="6466206"/>
            <a:ext cx="20637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939C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0"/>
              </a:lnSpc>
            </a:pPr>
            <a:fld id="{81D60167-4931-47E6-BA6A-407CBD079E47}" type="slidenum">
              <a:rPr sz="1200" spc="-5" dirty="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tracie.hhs.gov/cmsrule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ms.gov/Medicare/Provider-Enrollment-and-Certification/SurveyCertEmergPrep/Emergency-Prep-Rul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045" y="1033653"/>
            <a:ext cx="60807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939CA0"/>
                </a:solidFill>
              </a:rPr>
              <a:t>Understanding the CMS</a:t>
            </a:r>
            <a:r>
              <a:rPr spc="95" dirty="0">
                <a:solidFill>
                  <a:srgbClr val="939CA0"/>
                </a:solidFill>
              </a:rPr>
              <a:t> </a:t>
            </a:r>
            <a:r>
              <a:rPr spc="-5" dirty="0">
                <a:solidFill>
                  <a:srgbClr val="939CA0"/>
                </a:solidFill>
              </a:rPr>
              <a:t>Emergency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5045" y="1460372"/>
            <a:ext cx="32492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939CA0"/>
                </a:solidFill>
                <a:latin typeface="Arial"/>
                <a:cs typeface="Arial"/>
              </a:rPr>
              <a:t>Preparedness</a:t>
            </a:r>
            <a:r>
              <a:rPr sz="2800" b="1" spc="-15" dirty="0">
                <a:solidFill>
                  <a:srgbClr val="939CA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39CA0"/>
                </a:solidFill>
                <a:latin typeface="Arial"/>
                <a:cs typeface="Arial"/>
              </a:rPr>
              <a:t>Rule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30030" cy="1165225"/>
          </a:xfrm>
          <a:custGeom>
            <a:avLst/>
            <a:gdLst/>
            <a:ahLst/>
            <a:cxnLst/>
            <a:rect l="l" t="t" r="r" b="b"/>
            <a:pathLst>
              <a:path w="9130030" h="1165225">
                <a:moveTo>
                  <a:pt x="0" y="1165085"/>
                </a:moveTo>
                <a:lnTo>
                  <a:pt x="9129911" y="1165085"/>
                </a:lnTo>
                <a:lnTo>
                  <a:pt x="9129911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5" dirty="0"/>
              <a:t>Communication</a:t>
            </a:r>
            <a:r>
              <a:rPr spc="-20" dirty="0"/>
              <a:t> </a:t>
            </a:r>
            <a:r>
              <a:rPr spc="-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325" y="1603247"/>
            <a:ext cx="7225030" cy="412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285115">
              <a:lnSpc>
                <a:spcPct val="11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Develop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 communication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plan that complies </a:t>
            </a:r>
            <a:r>
              <a:rPr sz="1800" b="1" spc="5" dirty="0">
                <a:solidFill>
                  <a:srgbClr val="1664AC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both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Federal  and State</a:t>
            </a:r>
            <a:r>
              <a:rPr sz="1800" b="1" spc="-4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laws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2089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Coordinate patient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care </a:t>
            </a:r>
            <a:r>
              <a:rPr sz="1800" b="1" spc="5" dirty="0">
                <a:solidFill>
                  <a:srgbClr val="1664AC"/>
                </a:solidFill>
                <a:latin typeface="Arial"/>
                <a:cs typeface="Arial"/>
              </a:rPr>
              <a:t>within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the </a:t>
            </a:r>
            <a:r>
              <a:rPr sz="1800" b="1" spc="-20" dirty="0">
                <a:solidFill>
                  <a:srgbClr val="1664AC"/>
                </a:solidFill>
                <a:latin typeface="Arial"/>
                <a:cs typeface="Arial"/>
              </a:rPr>
              <a:t>facility,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across healthcare  providers,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spc="5" dirty="0">
                <a:solidFill>
                  <a:srgbClr val="1664AC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state and local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public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health departments  and emergency management </a:t>
            </a: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systems. </a:t>
            </a:r>
            <a:r>
              <a:rPr sz="1800" b="1" spc="-65" dirty="0">
                <a:solidFill>
                  <a:srgbClr val="1664AC"/>
                </a:solidFill>
                <a:latin typeface="Arial"/>
                <a:cs typeface="Arial"/>
              </a:rPr>
              <a:t>To</a:t>
            </a:r>
            <a:r>
              <a:rPr sz="1800" b="1" spc="90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 marL="756285" marR="433070" lvl="1" indent="-286385">
              <a:lnSpc>
                <a:spcPct val="100000"/>
              </a:lnSpc>
              <a:spcBef>
                <a:spcPts val="1590"/>
              </a:spcBef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Contact information for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staff,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entities providing services under other  arrangements, patients’ physicians, other hospitals, and</a:t>
            </a:r>
            <a:r>
              <a:rPr sz="1600" spc="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volunteers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C0C0D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756285" marR="18732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Maintaining contact info for regional or local emergency preparedness  agencies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C0C0D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 means, in the event of evacuation, to release patient</a:t>
            </a:r>
            <a:r>
              <a:rPr sz="1600" spc="8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C0C0D"/>
              </a:buClr>
              <a:buFont typeface="Arial"/>
              <a:buChar char="–"/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Review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update plan</a:t>
            </a:r>
            <a:r>
              <a:rPr sz="1800" b="1" spc="-3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annually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30030" cy="1165225"/>
          </a:xfrm>
          <a:custGeom>
            <a:avLst/>
            <a:gdLst/>
            <a:ahLst/>
            <a:cxnLst/>
            <a:rect l="l" t="t" r="r" b="b"/>
            <a:pathLst>
              <a:path w="9130030" h="1165225">
                <a:moveTo>
                  <a:pt x="0" y="1165085"/>
                </a:moveTo>
                <a:lnTo>
                  <a:pt x="9129911" y="1165085"/>
                </a:lnTo>
                <a:lnTo>
                  <a:pt x="9129911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25" dirty="0"/>
              <a:t>Training </a:t>
            </a:r>
            <a:r>
              <a:rPr spc="-5" dirty="0"/>
              <a:t>and </a:t>
            </a:r>
            <a:r>
              <a:rPr spc="-30" dirty="0"/>
              <a:t>Testing</a:t>
            </a:r>
            <a:r>
              <a:rPr dirty="0"/>
              <a:t> </a:t>
            </a:r>
            <a:r>
              <a:rPr spc="-5" dirty="0"/>
              <a:t>Program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101" y="1603247"/>
            <a:ext cx="6364605" cy="455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1145" indent="-285115">
              <a:lnSpc>
                <a:spcPct val="11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Develop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maintain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training and testing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programs.  </a:t>
            </a:r>
            <a:r>
              <a:rPr sz="1800" b="1" spc="-65" dirty="0">
                <a:solidFill>
                  <a:srgbClr val="1664AC"/>
                </a:solidFill>
                <a:latin typeface="Arial"/>
                <a:cs typeface="Arial"/>
              </a:rPr>
              <a:t>To</a:t>
            </a:r>
            <a:r>
              <a:rPr sz="1800" b="1" spc="-9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664AC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Initial training on emergency preparedness policies</a:t>
            </a:r>
            <a:r>
              <a:rPr sz="1600" spc="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procedures.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756285" marR="82550" lvl="1" indent="-286385">
              <a:lnSpc>
                <a:spcPct val="110000"/>
              </a:lnSpc>
              <a:buChar char="–"/>
              <a:tabLst>
                <a:tab pos="756920" algn="l"/>
              </a:tabLst>
            </a:pP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Training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to all new and existing staff, including volunteers and  maintain documentation of</a:t>
            </a:r>
            <a:r>
              <a:rPr sz="1600" spc="3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training.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355600" marR="65087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Demonstrate staff </a:t>
            </a:r>
            <a:r>
              <a:rPr sz="1800" b="1" spc="5" dirty="0">
                <a:solidFill>
                  <a:srgbClr val="1664AC"/>
                </a:solidFill>
                <a:latin typeface="Arial"/>
                <a:cs typeface="Arial"/>
              </a:rPr>
              <a:t>knowledge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emergency  procedures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provide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training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at least</a:t>
            </a:r>
            <a:r>
              <a:rPr sz="1800" b="1" spc="-1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annually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664AC"/>
              </a:buClr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355600" marR="457834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Conduct drills 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exercises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test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emergency 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590"/>
              </a:spcBef>
              <a:tabLst>
                <a:tab pos="75628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–	Hospitals and most other provides must conduct</a:t>
            </a:r>
            <a:r>
              <a:rPr sz="1600" spc="9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one</a:t>
            </a:r>
            <a:r>
              <a:rPr sz="1600" spc="1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C0D"/>
                </a:solidFill>
                <a:latin typeface="Arial"/>
                <a:cs typeface="Arial"/>
              </a:rPr>
              <a:t>full-scale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 exercise annually </a:t>
            </a:r>
            <a:r>
              <a:rPr sz="1600" b="1" i="1" spc="-5" dirty="0">
                <a:solidFill>
                  <a:srgbClr val="0C0C0D"/>
                </a:solidFill>
                <a:latin typeface="Arial"/>
                <a:cs typeface="Arial"/>
              </a:rPr>
              <a:t>and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an additional exercise of the facility’s  choice.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35672" y="4414901"/>
            <a:ext cx="1828800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3135" y="1848611"/>
            <a:ext cx="2340864" cy="1854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8969" y="2043252"/>
            <a:ext cx="1902205" cy="126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30030" cy="1165225"/>
          </a:xfrm>
          <a:custGeom>
            <a:avLst/>
            <a:gdLst/>
            <a:ahLst/>
            <a:cxnLst/>
            <a:rect l="l" t="t" r="r" b="b"/>
            <a:pathLst>
              <a:path w="9130030" h="1165225">
                <a:moveTo>
                  <a:pt x="0" y="1165085"/>
                </a:moveTo>
                <a:lnTo>
                  <a:pt x="9129911" y="1165085"/>
                </a:lnTo>
                <a:lnTo>
                  <a:pt x="9129911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412" y="1610233"/>
            <a:ext cx="7720965" cy="430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Emergency and Standby</a:t>
            </a:r>
            <a:r>
              <a:rPr sz="1800" b="1" spc="-1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  <a:p>
            <a:pPr marL="355600" marR="62230" indent="-342900">
              <a:lnSpc>
                <a:spcPct val="100000"/>
              </a:lnSpc>
              <a:spcBef>
                <a:spcPts val="117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Higher level of requirements for hospitals, critical access hospitals, and </a:t>
            </a:r>
            <a:r>
              <a:rPr sz="1600" dirty="0">
                <a:solidFill>
                  <a:srgbClr val="0C0C0D"/>
                </a:solidFill>
                <a:latin typeface="Arial"/>
                <a:cs typeface="Arial"/>
              </a:rPr>
              <a:t>long-term 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care</a:t>
            </a:r>
            <a:r>
              <a:rPr sz="1600" spc="-3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facilities.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Locate generators in accordance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National Fire Protection Association </a:t>
            </a:r>
            <a:r>
              <a:rPr sz="1600" spc="-25" dirty="0">
                <a:solidFill>
                  <a:srgbClr val="0C0C0D"/>
                </a:solidFill>
                <a:latin typeface="Arial"/>
                <a:cs typeface="Arial"/>
              </a:rPr>
              <a:t>(NFPA) 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guidelines.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Conduct generator testing, inspection, and maintenance as required by</a:t>
            </a:r>
            <a:r>
              <a:rPr sz="1600" spc="19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C0C0D"/>
                </a:solidFill>
                <a:latin typeface="Arial"/>
                <a:cs typeface="Arial"/>
              </a:rPr>
              <a:t>NFPA.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Maintain sufficient fuel to sustain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power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during an</a:t>
            </a:r>
            <a:r>
              <a:rPr sz="1600" spc="9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C0C0D"/>
                </a:solidFill>
                <a:latin typeface="Arial"/>
                <a:cs typeface="Arial"/>
              </a:rPr>
              <a:t>emergency.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Evacuation</a:t>
            </a:r>
            <a:endParaRPr sz="1800">
              <a:latin typeface="Arial"/>
              <a:cs typeface="Arial"/>
            </a:endParaRPr>
          </a:p>
          <a:p>
            <a:pPr marL="355600" marR="294640" indent="-342900">
              <a:lnSpc>
                <a:spcPct val="100000"/>
              </a:lnSpc>
              <a:spcBef>
                <a:spcPts val="99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Home health agencies and hospices must inform officials of patients in need of  evacuation.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Emergency</a:t>
            </a:r>
            <a:r>
              <a:rPr sz="1800" b="1" spc="-4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Plans</a:t>
            </a:r>
            <a:endParaRPr sz="1800">
              <a:latin typeface="Arial"/>
              <a:cs typeface="Arial"/>
            </a:endParaRPr>
          </a:p>
          <a:p>
            <a:pPr marL="355600" marR="250825" indent="-342900">
              <a:lnSpc>
                <a:spcPct val="100000"/>
              </a:lnSpc>
              <a:spcBef>
                <a:spcPts val="99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Long-term care and psychiatric residential treatment facilities must share  information on emergency plan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patient family members or</a:t>
            </a:r>
            <a:r>
              <a:rPr sz="1600" spc="24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representatives.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5" dirty="0"/>
              <a:t>Other </a:t>
            </a:r>
            <a:r>
              <a:rPr dirty="0"/>
              <a:t>key</a:t>
            </a:r>
            <a:r>
              <a:rPr spc="-3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5" name="object 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Implementation</a:t>
            </a:r>
            <a:r>
              <a:rPr spc="5" dirty="0"/>
              <a:t> </a:t>
            </a:r>
            <a:r>
              <a:rPr spc="-5" dirty="0"/>
              <a:t>timeline</a:t>
            </a:r>
          </a:p>
        </p:txBody>
      </p:sp>
      <p:sp>
        <p:nvSpPr>
          <p:cNvPr id="3" name="object 3"/>
          <p:cNvSpPr/>
          <p:nvPr/>
        </p:nvSpPr>
        <p:spPr>
          <a:xfrm>
            <a:off x="481583" y="1394460"/>
            <a:ext cx="1101852" cy="477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028" y="1418844"/>
            <a:ext cx="993775" cy="4682490"/>
          </a:xfrm>
          <a:custGeom>
            <a:avLst/>
            <a:gdLst/>
            <a:ahLst/>
            <a:cxnLst/>
            <a:rect l="l" t="t" r="r" b="b"/>
            <a:pathLst>
              <a:path w="993775" h="4682490">
                <a:moveTo>
                  <a:pt x="993178" y="4185792"/>
                </a:moveTo>
                <a:lnTo>
                  <a:pt x="0" y="4185792"/>
                </a:lnTo>
                <a:lnTo>
                  <a:pt x="496608" y="4682413"/>
                </a:lnTo>
                <a:lnTo>
                  <a:pt x="993178" y="4185792"/>
                </a:lnTo>
                <a:close/>
              </a:path>
              <a:path w="993775" h="4682490">
                <a:moveTo>
                  <a:pt x="744893" y="0"/>
                </a:moveTo>
                <a:lnTo>
                  <a:pt x="248310" y="0"/>
                </a:lnTo>
                <a:lnTo>
                  <a:pt x="248310" y="4185792"/>
                </a:lnTo>
                <a:lnTo>
                  <a:pt x="744893" y="4185792"/>
                </a:lnTo>
                <a:lnTo>
                  <a:pt x="744893" y="0"/>
                </a:lnTo>
                <a:close/>
              </a:path>
            </a:pathLst>
          </a:custGeom>
          <a:solidFill>
            <a:srgbClr val="FFCA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28" y="1418844"/>
            <a:ext cx="993775" cy="4682490"/>
          </a:xfrm>
          <a:custGeom>
            <a:avLst/>
            <a:gdLst/>
            <a:ahLst/>
            <a:cxnLst/>
            <a:rect l="l" t="t" r="r" b="b"/>
            <a:pathLst>
              <a:path w="993775" h="4682490">
                <a:moveTo>
                  <a:pt x="0" y="4185792"/>
                </a:moveTo>
                <a:lnTo>
                  <a:pt x="248310" y="4185792"/>
                </a:lnTo>
                <a:lnTo>
                  <a:pt x="248310" y="0"/>
                </a:lnTo>
                <a:lnTo>
                  <a:pt x="744893" y="0"/>
                </a:lnTo>
                <a:lnTo>
                  <a:pt x="744893" y="4185792"/>
                </a:lnTo>
                <a:lnTo>
                  <a:pt x="993178" y="4185792"/>
                </a:lnTo>
                <a:lnTo>
                  <a:pt x="496608" y="4682413"/>
                </a:lnTo>
                <a:lnTo>
                  <a:pt x="0" y="4185792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1915">
              <a:lnSpc>
                <a:spcPct val="100000"/>
              </a:lnSpc>
            </a:pPr>
            <a:r>
              <a:rPr dirty="0"/>
              <a:t>2016</a:t>
            </a:r>
          </a:p>
          <a:p>
            <a:pPr marL="1694814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1694814" algn="l"/>
              </a:tabLst>
            </a:pPr>
            <a:r>
              <a:rPr sz="2400" b="0" i="0" spc="-5" dirty="0">
                <a:solidFill>
                  <a:srgbClr val="0C0C0D"/>
                </a:solidFill>
                <a:latin typeface="Arial"/>
                <a:cs typeface="Arial"/>
              </a:rPr>
              <a:t>September 15 – Rule</a:t>
            </a:r>
            <a:r>
              <a:rPr sz="2400" b="0" i="0" spc="1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400" b="0" i="0" spc="-5" dirty="0">
                <a:solidFill>
                  <a:srgbClr val="0C0C0D"/>
                </a:solidFill>
                <a:latin typeface="Arial"/>
                <a:cs typeface="Arial"/>
              </a:rPr>
              <a:t>published</a:t>
            </a:r>
            <a:endParaRPr sz="2400">
              <a:latin typeface="Arial"/>
              <a:cs typeface="Arial"/>
            </a:endParaRPr>
          </a:p>
          <a:p>
            <a:pPr marL="1694814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1694814" algn="l"/>
              </a:tabLst>
            </a:pPr>
            <a:r>
              <a:rPr sz="2400" b="0" i="0" spc="-5" dirty="0">
                <a:solidFill>
                  <a:srgbClr val="0C0C0D"/>
                </a:solidFill>
                <a:latin typeface="Arial"/>
                <a:cs typeface="Arial"/>
              </a:rPr>
              <a:t>November 15 – Rule goes into</a:t>
            </a:r>
            <a:r>
              <a:rPr sz="2400" b="0" i="0" spc="4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400" b="0" i="0" spc="-10" dirty="0">
                <a:solidFill>
                  <a:srgbClr val="0C0C0D"/>
                </a:solidFill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  <a:p>
            <a:pPr marL="1339215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1351915">
              <a:lnSpc>
                <a:spcPct val="100000"/>
              </a:lnSpc>
            </a:pPr>
            <a:r>
              <a:rPr spc="-5" dirty="0"/>
              <a:t>2017</a:t>
            </a:r>
          </a:p>
          <a:p>
            <a:pPr marL="1694814" indent="-342900">
              <a:lnSpc>
                <a:spcPct val="100000"/>
              </a:lnSpc>
              <a:spcBef>
                <a:spcPts val="1170"/>
              </a:spcBef>
              <a:buChar char="•"/>
              <a:tabLst>
                <a:tab pos="1694814" algn="l"/>
              </a:tabLst>
            </a:pPr>
            <a:r>
              <a:rPr sz="2400" b="0" i="0" spc="-5" dirty="0">
                <a:solidFill>
                  <a:srgbClr val="C00000"/>
                </a:solidFill>
                <a:latin typeface="Arial"/>
                <a:cs typeface="Arial"/>
              </a:rPr>
              <a:t>Late winter/ spring </a:t>
            </a:r>
            <a:r>
              <a:rPr sz="2400" b="0" i="0" dirty="0">
                <a:solidFill>
                  <a:srgbClr val="C00000"/>
                </a:solidFill>
                <a:latin typeface="Arial"/>
                <a:cs typeface="Arial"/>
              </a:rPr>
              <a:t>– Interpretive</a:t>
            </a:r>
            <a:r>
              <a:rPr sz="2400" b="0" i="0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0" i="0" spc="-5" dirty="0">
                <a:solidFill>
                  <a:srgbClr val="C00000"/>
                </a:solidFill>
                <a:latin typeface="Arial"/>
                <a:cs typeface="Arial"/>
              </a:rPr>
              <a:t>Guidance</a:t>
            </a:r>
            <a:endParaRPr sz="2400">
              <a:latin typeface="Arial"/>
              <a:cs typeface="Arial"/>
            </a:endParaRPr>
          </a:p>
          <a:p>
            <a:pPr marL="1694814">
              <a:lnSpc>
                <a:spcPct val="100000"/>
              </a:lnSpc>
            </a:pPr>
            <a:r>
              <a:rPr sz="2400" b="0" i="0" spc="-5" dirty="0">
                <a:solidFill>
                  <a:srgbClr val="C00000"/>
                </a:solidFill>
                <a:latin typeface="Arial"/>
                <a:cs typeface="Arial"/>
              </a:rPr>
              <a:t>released</a:t>
            </a:r>
            <a:endParaRPr sz="2400">
              <a:latin typeface="Arial"/>
              <a:cs typeface="Arial"/>
            </a:endParaRPr>
          </a:p>
          <a:p>
            <a:pPr marL="1694814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1694814" algn="l"/>
              </a:tabLst>
            </a:pPr>
            <a:r>
              <a:rPr sz="2400" b="0" i="0" spc="-5" dirty="0">
                <a:solidFill>
                  <a:srgbClr val="0C0C0D"/>
                </a:solidFill>
                <a:latin typeface="Arial"/>
                <a:cs typeface="Arial"/>
              </a:rPr>
              <a:t>November 15 – Rule </a:t>
            </a:r>
            <a:r>
              <a:rPr sz="2400" b="0" i="0" dirty="0">
                <a:solidFill>
                  <a:srgbClr val="0C0C0D"/>
                </a:solidFill>
                <a:latin typeface="Arial"/>
                <a:cs typeface="Arial"/>
              </a:rPr>
              <a:t>must </a:t>
            </a:r>
            <a:r>
              <a:rPr sz="2400" b="0" i="0" spc="-5" dirty="0">
                <a:solidFill>
                  <a:srgbClr val="0C0C0D"/>
                </a:solidFill>
                <a:latin typeface="Arial"/>
                <a:cs typeface="Arial"/>
              </a:rPr>
              <a:t>be</a:t>
            </a:r>
            <a:r>
              <a:rPr sz="2400" b="0" i="0" spc="3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400" b="0" i="0" spc="-5" dirty="0">
                <a:solidFill>
                  <a:srgbClr val="0C0C0D"/>
                </a:solidFill>
                <a:latin typeface="Arial"/>
                <a:cs typeface="Arial"/>
              </a:rPr>
              <a:t>implemented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Interpretive</a:t>
            </a:r>
            <a:r>
              <a:rPr spc="-10" dirty="0"/>
              <a:t> </a:t>
            </a:r>
            <a:r>
              <a:rPr spc="-5" dirty="0"/>
              <a:t>guidelines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678" y="1675638"/>
            <a:ext cx="6010910" cy="319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387985" indent="-28448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000" b="1" spc="-5" dirty="0">
                <a:solidFill>
                  <a:srgbClr val="0063AA"/>
                </a:solidFill>
                <a:latin typeface="Arial"/>
                <a:cs typeface="Arial"/>
              </a:rPr>
              <a:t>Survey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063AA"/>
                </a:solidFill>
                <a:latin typeface="Arial"/>
                <a:cs typeface="Arial"/>
              </a:rPr>
              <a:t>Certification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Group (SCG) is  currently </a:t>
            </a:r>
            <a:r>
              <a:rPr sz="2000" b="1" spc="-5" dirty="0">
                <a:solidFill>
                  <a:srgbClr val="0063AA"/>
                </a:solidFill>
                <a:latin typeface="Arial"/>
                <a:cs typeface="Arial"/>
              </a:rPr>
              <a:t>developing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Interpretive</a:t>
            </a:r>
            <a:r>
              <a:rPr sz="2000" b="1" spc="-105" dirty="0">
                <a:solidFill>
                  <a:srgbClr val="0063A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Guidelines  (IGs)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3AA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755015" marR="5080" lvl="1" indent="-285115" algn="just">
              <a:lnSpc>
                <a:spcPct val="100000"/>
              </a:lnSpc>
              <a:buFont typeface="Courier New"/>
              <a:buChar char="-"/>
              <a:tabLst>
                <a:tab pos="75565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State surveyors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will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use the IGs and survey procedures in  the State Operations Manual to assist in implementing the  rule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C0C0D"/>
              </a:buClr>
              <a:buFont typeface="Courier New"/>
              <a:buChar char="-"/>
            </a:pPr>
            <a:endParaRPr sz="1550">
              <a:latin typeface="Times New Roman"/>
              <a:cs typeface="Times New Roman"/>
            </a:endParaRPr>
          </a:p>
          <a:p>
            <a:pPr marL="755015" lvl="1" indent="-285115">
              <a:lnSpc>
                <a:spcPct val="100000"/>
              </a:lnSpc>
              <a:spcBef>
                <a:spcPts val="5"/>
              </a:spcBef>
              <a:buFont typeface="Courier New"/>
              <a:buChar char="-"/>
              <a:tabLst>
                <a:tab pos="75565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Anticipated release of IGs is Spring</a:t>
            </a:r>
            <a:r>
              <a:rPr sz="1600" spc="3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C0C0D"/>
              </a:buClr>
              <a:buFont typeface="Courier New"/>
              <a:buChar char="-"/>
            </a:pPr>
            <a:endParaRPr sz="1550">
              <a:latin typeface="Times New Roman"/>
              <a:cs typeface="Times New Roman"/>
            </a:endParaRPr>
          </a:p>
          <a:p>
            <a:pPr marL="355600" marR="16637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IGs will be formatted into one appendix in</a:t>
            </a:r>
            <a:r>
              <a:rPr sz="2000" b="1" spc="-215" dirty="0">
                <a:solidFill>
                  <a:srgbClr val="0063A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the  State Operations</a:t>
            </a:r>
            <a:r>
              <a:rPr sz="2000" b="1" spc="-130" dirty="0">
                <a:solidFill>
                  <a:srgbClr val="0063A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Manual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508" y="2109216"/>
            <a:ext cx="2793491" cy="2616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5580" y="2304288"/>
            <a:ext cx="2493645" cy="2028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Auditing and</a:t>
            </a:r>
            <a:r>
              <a:rPr spc="-10" dirty="0"/>
              <a:t> </a:t>
            </a:r>
            <a:r>
              <a:rPr spc="-5" dirty="0"/>
              <a:t>enforcement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140" y="1507235"/>
            <a:ext cx="367792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How </a:t>
            </a:r>
            <a:r>
              <a:rPr sz="2400" b="1" spc="5" dirty="0">
                <a:solidFill>
                  <a:srgbClr val="1664AC"/>
                </a:solidFill>
                <a:latin typeface="Arial"/>
                <a:cs typeface="Arial"/>
              </a:rPr>
              <a:t>will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rule </a:t>
            </a:r>
            <a:r>
              <a:rPr sz="2400" b="1" spc="-10" dirty="0">
                <a:solidFill>
                  <a:srgbClr val="1664AC"/>
                </a:solidFill>
                <a:latin typeface="Arial"/>
                <a:cs typeface="Arial"/>
              </a:rPr>
              <a:t>be</a:t>
            </a:r>
            <a:r>
              <a:rPr sz="2400" b="1" spc="-14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audited?</a:t>
            </a:r>
            <a:endParaRPr sz="240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1205"/>
              </a:spcBef>
              <a:buChar char="•"/>
              <a:tabLst>
                <a:tab pos="412115" algn="l"/>
              </a:tabLst>
            </a:pP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Compliance</a:t>
            </a:r>
            <a:r>
              <a:rPr sz="2000" spc="-9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monitoring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6189" y="2485897"/>
            <a:ext cx="20802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State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Survey Agencies</a:t>
            </a:r>
            <a:r>
              <a:rPr sz="1200" spc="-16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(SSAs)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6189" y="2821178"/>
            <a:ext cx="232283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Accreditation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Organizations</a:t>
            </a:r>
            <a:r>
              <a:rPr sz="1200" spc="-13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(AOs)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140" y="3156458"/>
            <a:ext cx="7738109" cy="293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165">
              <a:lnSpc>
                <a:spcPct val="100000"/>
              </a:lnSpc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CMS Regional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Offices</a:t>
            </a:r>
            <a:r>
              <a:rPr sz="1200" spc="-10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(ROs)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55600" marR="80327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Checklists for surveyors and </a:t>
            </a:r>
            <a:r>
              <a:rPr sz="2000" spc="-5" dirty="0">
                <a:solidFill>
                  <a:srgbClr val="0C0C0D"/>
                </a:solidFill>
                <a:latin typeface="Arial"/>
                <a:cs typeface="Arial"/>
              </a:rPr>
              <a:t>State </a:t>
            </a: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Agencies, as well as</a:t>
            </a:r>
            <a:r>
              <a:rPr sz="2000" spc="-28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for  impacted providers and suppliers are in</a:t>
            </a:r>
            <a:r>
              <a:rPr sz="2000" spc="-13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development.</a:t>
            </a:r>
            <a:endParaRPr sz="2000">
              <a:latin typeface="Arial"/>
              <a:cs typeface="Arial"/>
            </a:endParaRPr>
          </a:p>
          <a:p>
            <a:pPr marL="355600" marR="16192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SCG developing web-based training for surveyors and</a:t>
            </a:r>
            <a:r>
              <a:rPr sz="2000" spc="-1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providers  and suppliers</a:t>
            </a:r>
            <a:r>
              <a:rPr sz="2000" spc="-10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0C0D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Consequence for not</a:t>
            </a:r>
            <a:r>
              <a:rPr sz="2400" b="1" spc="-20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complying?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10"/>
              </a:spcBef>
              <a:buChar char="•"/>
              <a:tabLst>
                <a:tab pos="355600" algn="l"/>
              </a:tabLst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Same process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other CoPs and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CfCs </a:t>
            </a:r>
            <a:r>
              <a:rPr sz="1800" spc="-5" dirty="0">
                <a:solidFill>
                  <a:srgbClr val="0C0C0D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0C0C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termination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agreement </a:t>
            </a:r>
            <a:r>
              <a:rPr sz="1800" spc="-15" dirty="0">
                <a:solidFill>
                  <a:srgbClr val="0C0C0D"/>
                </a:solidFill>
                <a:latin typeface="Arial"/>
                <a:cs typeface="Arial"/>
              </a:rPr>
              <a:t>with 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Medicare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&amp;</a:t>
            </a:r>
            <a:r>
              <a:rPr sz="1800" spc="-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Medicaid.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2840" y="2339339"/>
            <a:ext cx="757427" cy="102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5639" y="2374773"/>
            <a:ext cx="660400" cy="914400"/>
          </a:xfrm>
          <a:custGeom>
            <a:avLst/>
            <a:gdLst/>
            <a:ahLst/>
            <a:cxnLst/>
            <a:rect l="l" t="t" r="r" b="b"/>
            <a:pathLst>
              <a:path w="660400" h="914400">
                <a:moveTo>
                  <a:pt x="0" y="0"/>
                </a:moveTo>
                <a:lnTo>
                  <a:pt x="75660" y="1453"/>
                </a:lnTo>
                <a:lnTo>
                  <a:pt x="145111" y="5592"/>
                </a:lnTo>
                <a:lnTo>
                  <a:pt x="206373" y="12086"/>
                </a:lnTo>
                <a:lnTo>
                  <a:pt x="257467" y="20604"/>
                </a:lnTo>
                <a:lnTo>
                  <a:pt x="296413" y="30815"/>
                </a:lnTo>
                <a:lnTo>
                  <a:pt x="329946" y="54990"/>
                </a:lnTo>
                <a:lnTo>
                  <a:pt x="329946" y="402209"/>
                </a:lnTo>
                <a:lnTo>
                  <a:pt x="338659" y="414812"/>
                </a:lnTo>
                <a:lnTo>
                  <a:pt x="402424" y="436595"/>
                </a:lnTo>
                <a:lnTo>
                  <a:pt x="453518" y="445113"/>
                </a:lnTo>
                <a:lnTo>
                  <a:pt x="514780" y="451607"/>
                </a:lnTo>
                <a:lnTo>
                  <a:pt x="584231" y="455746"/>
                </a:lnTo>
                <a:lnTo>
                  <a:pt x="659891" y="457200"/>
                </a:lnTo>
                <a:lnTo>
                  <a:pt x="584231" y="458653"/>
                </a:lnTo>
                <a:lnTo>
                  <a:pt x="514780" y="462792"/>
                </a:lnTo>
                <a:lnTo>
                  <a:pt x="453518" y="469286"/>
                </a:lnTo>
                <a:lnTo>
                  <a:pt x="402424" y="477804"/>
                </a:lnTo>
                <a:lnTo>
                  <a:pt x="363478" y="488015"/>
                </a:lnTo>
                <a:lnTo>
                  <a:pt x="329946" y="512190"/>
                </a:lnTo>
                <a:lnTo>
                  <a:pt x="329946" y="859409"/>
                </a:lnTo>
                <a:lnTo>
                  <a:pt x="321232" y="872012"/>
                </a:lnTo>
                <a:lnTo>
                  <a:pt x="257467" y="893795"/>
                </a:lnTo>
                <a:lnTo>
                  <a:pt x="206373" y="902313"/>
                </a:lnTo>
                <a:lnTo>
                  <a:pt x="145111" y="908807"/>
                </a:lnTo>
                <a:lnTo>
                  <a:pt x="75660" y="912946"/>
                </a:lnTo>
                <a:lnTo>
                  <a:pt x="0" y="914400"/>
                </a:lnTo>
              </a:path>
            </a:pathLst>
          </a:custGeom>
          <a:ln w="25400">
            <a:solidFill>
              <a:srgbClr val="FFCA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8302" y="2539872"/>
            <a:ext cx="1818639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spc="-5" dirty="0">
                <a:solidFill>
                  <a:srgbClr val="0C0C0D"/>
                </a:solidFill>
                <a:latin typeface="Calibri"/>
                <a:cs typeface="Calibri"/>
              </a:rPr>
              <a:t>Use </a:t>
            </a:r>
            <a:r>
              <a:rPr sz="1800" i="1" dirty="0">
                <a:solidFill>
                  <a:srgbClr val="0C0C0D"/>
                </a:solidFill>
                <a:latin typeface="Calibri"/>
                <a:cs typeface="Calibri"/>
              </a:rPr>
              <a:t>IGs </a:t>
            </a:r>
            <a:r>
              <a:rPr sz="1800" i="1" spc="-5" dirty="0">
                <a:solidFill>
                  <a:srgbClr val="0C0C0D"/>
                </a:solidFill>
                <a:latin typeface="Calibri"/>
                <a:cs typeface="Calibri"/>
              </a:rPr>
              <a:t>and </a:t>
            </a:r>
            <a:r>
              <a:rPr sz="1800" i="1" spc="-15" dirty="0">
                <a:solidFill>
                  <a:srgbClr val="0C0C0D"/>
                </a:solidFill>
                <a:latin typeface="Calibri"/>
                <a:cs typeface="Calibri"/>
              </a:rPr>
              <a:t>State  </a:t>
            </a:r>
            <a:r>
              <a:rPr sz="1800" i="1" spc="-5" dirty="0">
                <a:solidFill>
                  <a:srgbClr val="0C0C0D"/>
                </a:solidFill>
                <a:latin typeface="Calibri"/>
                <a:cs typeface="Calibri"/>
              </a:rPr>
              <a:t>Operations</a:t>
            </a:r>
            <a:r>
              <a:rPr sz="1800" i="1" spc="-90" dirty="0">
                <a:solidFill>
                  <a:srgbClr val="0C0C0D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C0C0D"/>
                </a:solidFill>
                <a:latin typeface="Calibri"/>
                <a:cs typeface="Calibri"/>
              </a:rPr>
              <a:t>Manual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Costs of 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286" y="1366901"/>
            <a:ext cx="7239634" cy="342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6915" algn="l"/>
              </a:tabLst>
            </a:pPr>
            <a:r>
              <a:rPr sz="2000" b="1" dirty="0">
                <a:solidFill>
                  <a:srgbClr val="1664AC"/>
                </a:solidFill>
                <a:latin typeface="Arial"/>
                <a:cs typeface="Arial"/>
              </a:rPr>
              <a:t>CMS	predictions: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$373 million in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first</a:t>
            </a:r>
            <a:r>
              <a:rPr sz="1800" spc="-2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C0C0D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$25 million/year</a:t>
            </a:r>
            <a:r>
              <a:rPr sz="1800" spc="-2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after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72,315 providers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&amp;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suppliers</a:t>
            </a:r>
            <a:r>
              <a:rPr sz="1800" spc="4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impacted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C0C0D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dirty="0">
                <a:solidFill>
                  <a:srgbClr val="1664AC"/>
                </a:solidFill>
                <a:latin typeface="Arial"/>
                <a:cs typeface="Arial"/>
              </a:rPr>
              <a:t>How did CMS </a:t>
            </a:r>
            <a:r>
              <a:rPr sz="2000" b="1" spc="-5" dirty="0">
                <a:solidFill>
                  <a:srgbClr val="1664AC"/>
                </a:solidFill>
                <a:latin typeface="Arial"/>
                <a:cs typeface="Arial"/>
              </a:rPr>
              <a:t>arrive </a:t>
            </a:r>
            <a:r>
              <a:rPr sz="2000" b="1" dirty="0">
                <a:solidFill>
                  <a:srgbClr val="1664AC"/>
                </a:solidFill>
                <a:latin typeface="Arial"/>
                <a:cs typeface="Arial"/>
              </a:rPr>
              <a:t>at these</a:t>
            </a:r>
            <a:r>
              <a:rPr sz="2000" b="1" spc="-90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664AC"/>
                </a:solidFill>
                <a:latin typeface="Arial"/>
                <a:cs typeface="Arial"/>
              </a:rPr>
              <a:t>numbers?</a:t>
            </a:r>
            <a:endParaRPr sz="20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299720" algn="l"/>
              </a:tabLst>
            </a:pPr>
            <a:r>
              <a:rPr sz="1800" spc="-50" dirty="0">
                <a:solidFill>
                  <a:srgbClr val="0C0C0D"/>
                </a:solidFill>
                <a:latin typeface="Arial"/>
                <a:cs typeface="Arial"/>
              </a:rPr>
              <a:t>Took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salaries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impacted employees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x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hours involved in compliance 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x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number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of</a:t>
            </a:r>
            <a:r>
              <a:rPr sz="1800" spc="-5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facilities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710565">
              <a:lnSpc>
                <a:spcPct val="100000"/>
              </a:lnSpc>
              <a:spcBef>
                <a:spcPts val="1290"/>
              </a:spcBef>
            </a:pPr>
            <a:r>
              <a:rPr sz="1800" i="1" spc="-5" dirty="0">
                <a:solidFill>
                  <a:srgbClr val="0C0C0D"/>
                </a:solidFill>
                <a:latin typeface="Arial"/>
                <a:cs typeface="Arial"/>
              </a:rPr>
              <a:t>Example:</a:t>
            </a:r>
            <a:r>
              <a:rPr sz="1800" i="1" spc="-4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C0C0D"/>
                </a:solidFill>
                <a:latin typeface="Arial"/>
                <a:cs typeface="Arial"/>
              </a:rPr>
              <a:t>Hospice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3084" y="1175003"/>
            <a:ext cx="4280916" cy="188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17" y="1370838"/>
            <a:ext cx="3895216" cy="1292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1029" y="4047070"/>
            <a:ext cx="4608195" cy="2457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Costs of 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47" y="3009010"/>
            <a:ext cx="7544434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If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government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not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providing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funding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for 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compliance,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how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are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facilities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expected </a:t>
            </a: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meet rule  requirements?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Role of healthcare</a:t>
            </a:r>
            <a:r>
              <a:rPr spc="25" dirty="0"/>
              <a:t> </a:t>
            </a:r>
            <a:r>
              <a:rPr spc="-5" dirty="0"/>
              <a:t>coalitions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234884" y="2623820"/>
            <a:ext cx="692150" cy="3267075"/>
          </a:xfrm>
          <a:custGeom>
            <a:avLst/>
            <a:gdLst/>
            <a:ahLst/>
            <a:cxnLst/>
            <a:rect l="l" t="t" r="r" b="b"/>
            <a:pathLst>
              <a:path w="692150" h="3267075">
                <a:moveTo>
                  <a:pt x="15290" y="0"/>
                </a:moveTo>
                <a:lnTo>
                  <a:pt x="49109" y="34518"/>
                </a:lnTo>
                <a:lnTo>
                  <a:pt x="82060" y="69562"/>
                </a:lnTo>
                <a:lnTo>
                  <a:pt x="114144" y="105118"/>
                </a:lnTo>
                <a:lnTo>
                  <a:pt x="145361" y="141171"/>
                </a:lnTo>
                <a:lnTo>
                  <a:pt x="175711" y="177709"/>
                </a:lnTo>
                <a:lnTo>
                  <a:pt x="205193" y="214718"/>
                </a:lnTo>
                <a:lnTo>
                  <a:pt x="233809" y="252183"/>
                </a:lnTo>
                <a:lnTo>
                  <a:pt x="261557" y="290092"/>
                </a:lnTo>
                <a:lnTo>
                  <a:pt x="288438" y="328431"/>
                </a:lnTo>
                <a:lnTo>
                  <a:pt x="314452" y="367186"/>
                </a:lnTo>
                <a:lnTo>
                  <a:pt x="339599" y="406344"/>
                </a:lnTo>
                <a:lnTo>
                  <a:pt x="363879" y="445890"/>
                </a:lnTo>
                <a:lnTo>
                  <a:pt x="387292" y="485812"/>
                </a:lnTo>
                <a:lnTo>
                  <a:pt x="409838" y="526095"/>
                </a:lnTo>
                <a:lnTo>
                  <a:pt x="431516" y="566726"/>
                </a:lnTo>
                <a:lnTo>
                  <a:pt x="452327" y="607691"/>
                </a:lnTo>
                <a:lnTo>
                  <a:pt x="472271" y="648977"/>
                </a:lnTo>
                <a:lnTo>
                  <a:pt x="491348" y="690570"/>
                </a:lnTo>
                <a:lnTo>
                  <a:pt x="509558" y="732457"/>
                </a:lnTo>
                <a:lnTo>
                  <a:pt x="526901" y="774623"/>
                </a:lnTo>
                <a:lnTo>
                  <a:pt x="543377" y="817055"/>
                </a:lnTo>
                <a:lnTo>
                  <a:pt x="558985" y="859740"/>
                </a:lnTo>
                <a:lnTo>
                  <a:pt x="573726" y="902663"/>
                </a:lnTo>
                <a:lnTo>
                  <a:pt x="587601" y="945811"/>
                </a:lnTo>
                <a:lnTo>
                  <a:pt x="600608" y="989171"/>
                </a:lnTo>
                <a:lnTo>
                  <a:pt x="612747" y="1032729"/>
                </a:lnTo>
                <a:lnTo>
                  <a:pt x="624020" y="1076471"/>
                </a:lnTo>
                <a:lnTo>
                  <a:pt x="634426" y="1120384"/>
                </a:lnTo>
                <a:lnTo>
                  <a:pt x="643964" y="1164453"/>
                </a:lnTo>
                <a:lnTo>
                  <a:pt x="652636" y="1208666"/>
                </a:lnTo>
                <a:lnTo>
                  <a:pt x="660440" y="1253008"/>
                </a:lnTo>
                <a:lnTo>
                  <a:pt x="667377" y="1297467"/>
                </a:lnTo>
                <a:lnTo>
                  <a:pt x="673447" y="1342027"/>
                </a:lnTo>
                <a:lnTo>
                  <a:pt x="678650" y="1386677"/>
                </a:lnTo>
                <a:lnTo>
                  <a:pt x="682986" y="1431401"/>
                </a:lnTo>
                <a:lnTo>
                  <a:pt x="686454" y="1476187"/>
                </a:lnTo>
                <a:lnTo>
                  <a:pt x="689056" y="1521021"/>
                </a:lnTo>
                <a:lnTo>
                  <a:pt x="690790" y="1565888"/>
                </a:lnTo>
                <a:lnTo>
                  <a:pt x="691657" y="1610777"/>
                </a:lnTo>
                <a:lnTo>
                  <a:pt x="691657" y="1655672"/>
                </a:lnTo>
                <a:lnTo>
                  <a:pt x="690790" y="1700560"/>
                </a:lnTo>
                <a:lnTo>
                  <a:pt x="689056" y="1745428"/>
                </a:lnTo>
                <a:lnTo>
                  <a:pt x="686454" y="1790262"/>
                </a:lnTo>
                <a:lnTo>
                  <a:pt x="682986" y="1835048"/>
                </a:lnTo>
                <a:lnTo>
                  <a:pt x="678650" y="1879772"/>
                </a:lnTo>
                <a:lnTo>
                  <a:pt x="673447" y="1924422"/>
                </a:lnTo>
                <a:lnTo>
                  <a:pt x="667377" y="1968983"/>
                </a:lnTo>
                <a:lnTo>
                  <a:pt x="660440" y="2013442"/>
                </a:lnTo>
                <a:lnTo>
                  <a:pt x="652636" y="2057784"/>
                </a:lnTo>
                <a:lnTo>
                  <a:pt x="643964" y="2101997"/>
                </a:lnTo>
                <a:lnTo>
                  <a:pt x="634426" y="2146067"/>
                </a:lnTo>
                <a:lnTo>
                  <a:pt x="624020" y="2189980"/>
                </a:lnTo>
                <a:lnTo>
                  <a:pt x="612747" y="2233723"/>
                </a:lnTo>
                <a:lnTo>
                  <a:pt x="600608" y="2277281"/>
                </a:lnTo>
                <a:lnTo>
                  <a:pt x="587601" y="2320642"/>
                </a:lnTo>
                <a:lnTo>
                  <a:pt x="573726" y="2363791"/>
                </a:lnTo>
                <a:lnTo>
                  <a:pt x="558985" y="2406715"/>
                </a:lnTo>
                <a:lnTo>
                  <a:pt x="543377" y="2449400"/>
                </a:lnTo>
                <a:lnTo>
                  <a:pt x="526901" y="2491833"/>
                </a:lnTo>
                <a:lnTo>
                  <a:pt x="509558" y="2533999"/>
                </a:lnTo>
                <a:lnTo>
                  <a:pt x="491348" y="2575887"/>
                </a:lnTo>
                <a:lnTo>
                  <a:pt x="472271" y="2617480"/>
                </a:lnTo>
                <a:lnTo>
                  <a:pt x="452327" y="2658767"/>
                </a:lnTo>
                <a:lnTo>
                  <a:pt x="431516" y="2699733"/>
                </a:lnTo>
                <a:lnTo>
                  <a:pt x="409838" y="2740365"/>
                </a:lnTo>
                <a:lnTo>
                  <a:pt x="387292" y="2780650"/>
                </a:lnTo>
                <a:lnTo>
                  <a:pt x="363879" y="2820572"/>
                </a:lnTo>
                <a:lnTo>
                  <a:pt x="339599" y="2860120"/>
                </a:lnTo>
                <a:lnTo>
                  <a:pt x="314452" y="2899278"/>
                </a:lnTo>
                <a:lnTo>
                  <a:pt x="288438" y="2938034"/>
                </a:lnTo>
                <a:lnTo>
                  <a:pt x="261557" y="2976374"/>
                </a:lnTo>
                <a:lnTo>
                  <a:pt x="233809" y="3014285"/>
                </a:lnTo>
                <a:lnTo>
                  <a:pt x="205193" y="3051751"/>
                </a:lnTo>
                <a:lnTo>
                  <a:pt x="175711" y="3088761"/>
                </a:lnTo>
                <a:lnTo>
                  <a:pt x="145361" y="3125301"/>
                </a:lnTo>
                <a:lnTo>
                  <a:pt x="114144" y="3161355"/>
                </a:lnTo>
                <a:lnTo>
                  <a:pt x="82060" y="3196912"/>
                </a:lnTo>
                <a:lnTo>
                  <a:pt x="49109" y="3231958"/>
                </a:lnTo>
                <a:lnTo>
                  <a:pt x="15290" y="3266478"/>
                </a:lnTo>
                <a:lnTo>
                  <a:pt x="0" y="3251187"/>
                </a:lnTo>
                <a:lnTo>
                  <a:pt x="33929" y="3216548"/>
                </a:lnTo>
                <a:lnTo>
                  <a:pt x="66978" y="3181375"/>
                </a:lnTo>
                <a:lnTo>
                  <a:pt x="99145" y="3145683"/>
                </a:lnTo>
                <a:lnTo>
                  <a:pt x="130432" y="3109485"/>
                </a:lnTo>
                <a:lnTo>
                  <a:pt x="160836" y="3072796"/>
                </a:lnTo>
                <a:lnTo>
                  <a:pt x="190360" y="3035630"/>
                </a:lnTo>
                <a:lnTo>
                  <a:pt x="219002" y="2998000"/>
                </a:lnTo>
                <a:lnTo>
                  <a:pt x="246763" y="2959921"/>
                </a:lnTo>
                <a:lnTo>
                  <a:pt x="273642" y="2921406"/>
                </a:lnTo>
                <a:lnTo>
                  <a:pt x="299641" y="2882471"/>
                </a:lnTo>
                <a:lnTo>
                  <a:pt x="324758" y="2843128"/>
                </a:lnTo>
                <a:lnTo>
                  <a:pt x="348993" y="2803392"/>
                </a:lnTo>
                <a:lnTo>
                  <a:pt x="372348" y="2763277"/>
                </a:lnTo>
                <a:lnTo>
                  <a:pt x="394821" y="2722797"/>
                </a:lnTo>
                <a:lnTo>
                  <a:pt x="416412" y="2681966"/>
                </a:lnTo>
                <a:lnTo>
                  <a:pt x="437123" y="2640798"/>
                </a:lnTo>
                <a:lnTo>
                  <a:pt x="456952" y="2599307"/>
                </a:lnTo>
                <a:lnTo>
                  <a:pt x="475900" y="2557507"/>
                </a:lnTo>
                <a:lnTo>
                  <a:pt x="493967" y="2515412"/>
                </a:lnTo>
                <a:lnTo>
                  <a:pt x="511152" y="2473036"/>
                </a:lnTo>
                <a:lnTo>
                  <a:pt x="527456" y="2430394"/>
                </a:lnTo>
                <a:lnTo>
                  <a:pt x="542879" y="2387499"/>
                </a:lnTo>
                <a:lnTo>
                  <a:pt x="557420" y="2344365"/>
                </a:lnTo>
                <a:lnTo>
                  <a:pt x="571080" y="2301006"/>
                </a:lnTo>
                <a:lnTo>
                  <a:pt x="583859" y="2257437"/>
                </a:lnTo>
                <a:lnTo>
                  <a:pt x="595756" y="2213672"/>
                </a:lnTo>
                <a:lnTo>
                  <a:pt x="606773" y="2169723"/>
                </a:lnTo>
                <a:lnTo>
                  <a:pt x="616908" y="2125607"/>
                </a:lnTo>
                <a:lnTo>
                  <a:pt x="626161" y="2081336"/>
                </a:lnTo>
                <a:lnTo>
                  <a:pt x="634534" y="2036924"/>
                </a:lnTo>
                <a:lnTo>
                  <a:pt x="642025" y="1992386"/>
                </a:lnTo>
                <a:lnTo>
                  <a:pt x="648634" y="1947736"/>
                </a:lnTo>
                <a:lnTo>
                  <a:pt x="654363" y="1902987"/>
                </a:lnTo>
                <a:lnTo>
                  <a:pt x="659210" y="1858154"/>
                </a:lnTo>
                <a:lnTo>
                  <a:pt x="663176" y="1813251"/>
                </a:lnTo>
                <a:lnTo>
                  <a:pt x="666260" y="1768292"/>
                </a:lnTo>
                <a:lnTo>
                  <a:pt x="668464" y="1723291"/>
                </a:lnTo>
                <a:lnTo>
                  <a:pt x="669785" y="1678261"/>
                </a:lnTo>
                <a:lnTo>
                  <a:pt x="670226" y="1633218"/>
                </a:lnTo>
                <a:lnTo>
                  <a:pt x="669785" y="1588174"/>
                </a:lnTo>
                <a:lnTo>
                  <a:pt x="668464" y="1543145"/>
                </a:lnTo>
                <a:lnTo>
                  <a:pt x="666260" y="1498144"/>
                </a:lnTo>
                <a:lnTo>
                  <a:pt x="663176" y="1453184"/>
                </a:lnTo>
                <a:lnTo>
                  <a:pt x="659210" y="1408281"/>
                </a:lnTo>
                <a:lnTo>
                  <a:pt x="654363" y="1363448"/>
                </a:lnTo>
                <a:lnTo>
                  <a:pt x="648634" y="1318700"/>
                </a:lnTo>
                <a:lnTo>
                  <a:pt x="642025" y="1274049"/>
                </a:lnTo>
                <a:lnTo>
                  <a:pt x="634534" y="1229511"/>
                </a:lnTo>
                <a:lnTo>
                  <a:pt x="626161" y="1185100"/>
                </a:lnTo>
                <a:lnTo>
                  <a:pt x="616908" y="1140828"/>
                </a:lnTo>
                <a:lnTo>
                  <a:pt x="606773" y="1096712"/>
                </a:lnTo>
                <a:lnTo>
                  <a:pt x="595756" y="1052763"/>
                </a:lnTo>
                <a:lnTo>
                  <a:pt x="583859" y="1008997"/>
                </a:lnTo>
                <a:lnTo>
                  <a:pt x="571080" y="965428"/>
                </a:lnTo>
                <a:lnTo>
                  <a:pt x="557420" y="922069"/>
                </a:lnTo>
                <a:lnTo>
                  <a:pt x="542879" y="878935"/>
                </a:lnTo>
                <a:lnTo>
                  <a:pt x="527456" y="836040"/>
                </a:lnTo>
                <a:lnTo>
                  <a:pt x="511152" y="793397"/>
                </a:lnTo>
                <a:lnTo>
                  <a:pt x="493967" y="751021"/>
                </a:lnTo>
                <a:lnTo>
                  <a:pt x="475900" y="708926"/>
                </a:lnTo>
                <a:lnTo>
                  <a:pt x="456952" y="667126"/>
                </a:lnTo>
                <a:lnTo>
                  <a:pt x="437123" y="625635"/>
                </a:lnTo>
                <a:lnTo>
                  <a:pt x="416412" y="584466"/>
                </a:lnTo>
                <a:lnTo>
                  <a:pt x="394821" y="543635"/>
                </a:lnTo>
                <a:lnTo>
                  <a:pt x="372348" y="503155"/>
                </a:lnTo>
                <a:lnTo>
                  <a:pt x="348993" y="463039"/>
                </a:lnTo>
                <a:lnTo>
                  <a:pt x="324758" y="423303"/>
                </a:lnTo>
                <a:lnTo>
                  <a:pt x="299641" y="383960"/>
                </a:lnTo>
                <a:lnTo>
                  <a:pt x="273642" y="345024"/>
                </a:lnTo>
                <a:lnTo>
                  <a:pt x="246763" y="306509"/>
                </a:lnTo>
                <a:lnTo>
                  <a:pt x="219002" y="268430"/>
                </a:lnTo>
                <a:lnTo>
                  <a:pt x="190360" y="230799"/>
                </a:lnTo>
                <a:lnTo>
                  <a:pt x="160836" y="193632"/>
                </a:lnTo>
                <a:lnTo>
                  <a:pt x="130432" y="156943"/>
                </a:lnTo>
                <a:lnTo>
                  <a:pt x="99145" y="120745"/>
                </a:lnTo>
                <a:lnTo>
                  <a:pt x="66978" y="85052"/>
                </a:lnTo>
                <a:lnTo>
                  <a:pt x="33929" y="49879"/>
                </a:lnTo>
                <a:lnTo>
                  <a:pt x="0" y="15239"/>
                </a:lnTo>
                <a:lnTo>
                  <a:pt x="15290" y="0"/>
                </a:lnTo>
                <a:close/>
              </a:path>
            </a:pathLst>
          </a:custGeom>
          <a:ln w="25400">
            <a:solidFill>
              <a:srgbClr val="A4B1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1388" y="2723045"/>
            <a:ext cx="6454775" cy="361315"/>
          </a:xfrm>
          <a:custGeom>
            <a:avLst/>
            <a:gdLst/>
            <a:ahLst/>
            <a:cxnLst/>
            <a:rect l="l" t="t" r="r" b="b"/>
            <a:pathLst>
              <a:path w="6454775" h="361314">
                <a:moveTo>
                  <a:pt x="0" y="361022"/>
                </a:moveTo>
                <a:lnTo>
                  <a:pt x="6454267" y="361022"/>
                </a:lnTo>
                <a:lnTo>
                  <a:pt x="6454267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solidFill>
            <a:srgbClr val="CF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1388" y="2723045"/>
            <a:ext cx="6454775" cy="361315"/>
          </a:xfrm>
          <a:custGeom>
            <a:avLst/>
            <a:gdLst/>
            <a:ahLst/>
            <a:cxnLst/>
            <a:rect l="l" t="t" r="r" b="b"/>
            <a:pathLst>
              <a:path w="6454775" h="361314">
                <a:moveTo>
                  <a:pt x="0" y="361022"/>
                </a:moveTo>
                <a:lnTo>
                  <a:pt x="6454267" y="361022"/>
                </a:lnTo>
                <a:lnTo>
                  <a:pt x="6454267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5760" y="2677922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628" y="0"/>
                </a:moveTo>
                <a:lnTo>
                  <a:pt x="180163" y="4581"/>
                </a:lnTo>
                <a:lnTo>
                  <a:pt x="137813" y="17724"/>
                </a:lnTo>
                <a:lnTo>
                  <a:pt x="99487" y="38522"/>
                </a:lnTo>
                <a:lnTo>
                  <a:pt x="66093" y="66071"/>
                </a:lnTo>
                <a:lnTo>
                  <a:pt x="38540" y="99466"/>
                </a:lnTo>
                <a:lnTo>
                  <a:pt x="17734" y="137802"/>
                </a:lnTo>
                <a:lnTo>
                  <a:pt x="4584" y="180175"/>
                </a:lnTo>
                <a:lnTo>
                  <a:pt x="0" y="225678"/>
                </a:lnTo>
                <a:lnTo>
                  <a:pt x="4584" y="271140"/>
                </a:lnTo>
                <a:lnTo>
                  <a:pt x="17734" y="313481"/>
                </a:lnTo>
                <a:lnTo>
                  <a:pt x="38540" y="351795"/>
                </a:lnTo>
                <a:lnTo>
                  <a:pt x="66093" y="385175"/>
                </a:lnTo>
                <a:lnTo>
                  <a:pt x="99487" y="412715"/>
                </a:lnTo>
                <a:lnTo>
                  <a:pt x="137813" y="433508"/>
                </a:lnTo>
                <a:lnTo>
                  <a:pt x="180163" y="446649"/>
                </a:lnTo>
                <a:lnTo>
                  <a:pt x="225628" y="451230"/>
                </a:lnTo>
                <a:lnTo>
                  <a:pt x="271095" y="446649"/>
                </a:lnTo>
                <a:lnTo>
                  <a:pt x="313450" y="433508"/>
                </a:lnTo>
                <a:lnTo>
                  <a:pt x="351784" y="412715"/>
                </a:lnTo>
                <a:lnTo>
                  <a:pt x="385187" y="385175"/>
                </a:lnTo>
                <a:lnTo>
                  <a:pt x="412751" y="351795"/>
                </a:lnTo>
                <a:lnTo>
                  <a:pt x="433564" y="313481"/>
                </a:lnTo>
                <a:lnTo>
                  <a:pt x="446720" y="271140"/>
                </a:lnTo>
                <a:lnTo>
                  <a:pt x="451307" y="225678"/>
                </a:lnTo>
                <a:lnTo>
                  <a:pt x="446720" y="180175"/>
                </a:lnTo>
                <a:lnTo>
                  <a:pt x="433564" y="137802"/>
                </a:lnTo>
                <a:lnTo>
                  <a:pt x="412751" y="99466"/>
                </a:lnTo>
                <a:lnTo>
                  <a:pt x="385187" y="66071"/>
                </a:lnTo>
                <a:lnTo>
                  <a:pt x="351784" y="38522"/>
                </a:lnTo>
                <a:lnTo>
                  <a:pt x="313450" y="17724"/>
                </a:lnTo>
                <a:lnTo>
                  <a:pt x="271095" y="4581"/>
                </a:lnTo>
                <a:lnTo>
                  <a:pt x="2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5760" y="2677922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0" y="225678"/>
                </a:moveTo>
                <a:lnTo>
                  <a:pt x="4584" y="180175"/>
                </a:lnTo>
                <a:lnTo>
                  <a:pt x="17734" y="137802"/>
                </a:lnTo>
                <a:lnTo>
                  <a:pt x="38540" y="99466"/>
                </a:lnTo>
                <a:lnTo>
                  <a:pt x="66093" y="66071"/>
                </a:lnTo>
                <a:lnTo>
                  <a:pt x="99487" y="38522"/>
                </a:lnTo>
                <a:lnTo>
                  <a:pt x="137813" y="17724"/>
                </a:lnTo>
                <a:lnTo>
                  <a:pt x="180163" y="4581"/>
                </a:lnTo>
                <a:lnTo>
                  <a:pt x="225628" y="0"/>
                </a:lnTo>
                <a:lnTo>
                  <a:pt x="271095" y="4581"/>
                </a:lnTo>
                <a:lnTo>
                  <a:pt x="313450" y="17724"/>
                </a:lnTo>
                <a:lnTo>
                  <a:pt x="351784" y="38522"/>
                </a:lnTo>
                <a:lnTo>
                  <a:pt x="385187" y="66071"/>
                </a:lnTo>
                <a:lnTo>
                  <a:pt x="412751" y="99466"/>
                </a:lnTo>
                <a:lnTo>
                  <a:pt x="433564" y="137802"/>
                </a:lnTo>
                <a:lnTo>
                  <a:pt x="446720" y="180175"/>
                </a:lnTo>
                <a:lnTo>
                  <a:pt x="451307" y="225678"/>
                </a:lnTo>
                <a:lnTo>
                  <a:pt x="446720" y="271140"/>
                </a:lnTo>
                <a:lnTo>
                  <a:pt x="433564" y="313481"/>
                </a:lnTo>
                <a:lnTo>
                  <a:pt x="412751" y="351795"/>
                </a:lnTo>
                <a:lnTo>
                  <a:pt x="385187" y="385175"/>
                </a:lnTo>
                <a:lnTo>
                  <a:pt x="351784" y="412715"/>
                </a:lnTo>
                <a:lnTo>
                  <a:pt x="313450" y="433508"/>
                </a:lnTo>
                <a:lnTo>
                  <a:pt x="271095" y="446649"/>
                </a:lnTo>
                <a:lnTo>
                  <a:pt x="225628" y="451230"/>
                </a:lnTo>
                <a:lnTo>
                  <a:pt x="180163" y="446649"/>
                </a:lnTo>
                <a:lnTo>
                  <a:pt x="137813" y="433508"/>
                </a:lnTo>
                <a:lnTo>
                  <a:pt x="99487" y="412715"/>
                </a:lnTo>
                <a:lnTo>
                  <a:pt x="66093" y="385175"/>
                </a:lnTo>
                <a:lnTo>
                  <a:pt x="38540" y="351795"/>
                </a:lnTo>
                <a:lnTo>
                  <a:pt x="17734" y="313481"/>
                </a:lnTo>
                <a:lnTo>
                  <a:pt x="4584" y="271140"/>
                </a:lnTo>
                <a:lnTo>
                  <a:pt x="0" y="225678"/>
                </a:lnTo>
                <a:close/>
              </a:path>
            </a:pathLst>
          </a:custGeom>
          <a:ln w="25400">
            <a:solidFill>
              <a:srgbClr val="CFD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314" y="3264573"/>
            <a:ext cx="6157595" cy="361315"/>
          </a:xfrm>
          <a:custGeom>
            <a:avLst/>
            <a:gdLst/>
            <a:ahLst/>
            <a:cxnLst/>
            <a:rect l="l" t="t" r="r" b="b"/>
            <a:pathLst>
              <a:path w="6157595" h="361314">
                <a:moveTo>
                  <a:pt x="0" y="361022"/>
                </a:moveTo>
                <a:lnTo>
                  <a:pt x="6157341" y="361022"/>
                </a:lnTo>
                <a:lnTo>
                  <a:pt x="615734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solidFill>
            <a:srgbClr val="CF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314" y="3264573"/>
            <a:ext cx="6157595" cy="361315"/>
          </a:xfrm>
          <a:custGeom>
            <a:avLst/>
            <a:gdLst/>
            <a:ahLst/>
            <a:cxnLst/>
            <a:rect l="l" t="t" r="r" b="b"/>
            <a:pathLst>
              <a:path w="6157595" h="361314">
                <a:moveTo>
                  <a:pt x="0" y="361022"/>
                </a:moveTo>
                <a:lnTo>
                  <a:pt x="6157341" y="361022"/>
                </a:lnTo>
                <a:lnTo>
                  <a:pt x="615734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2763" y="3219450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551" y="0"/>
                </a:move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4581" y="271019"/>
                </a:lnTo>
                <a:lnTo>
                  <a:pt x="17722" y="313374"/>
                </a:lnTo>
                <a:lnTo>
                  <a:pt x="38515" y="351708"/>
                </a:lnTo>
                <a:lnTo>
                  <a:pt x="66055" y="385111"/>
                </a:lnTo>
                <a:lnTo>
                  <a:pt x="99435" y="412674"/>
                </a:lnTo>
                <a:lnTo>
                  <a:pt x="137749" y="433488"/>
                </a:lnTo>
                <a:lnTo>
                  <a:pt x="180090" y="446643"/>
                </a:lnTo>
                <a:lnTo>
                  <a:pt x="225551" y="451231"/>
                </a:lnTo>
                <a:lnTo>
                  <a:pt x="271055" y="446643"/>
                </a:lnTo>
                <a:lnTo>
                  <a:pt x="313428" y="433488"/>
                </a:lnTo>
                <a:lnTo>
                  <a:pt x="351764" y="412674"/>
                </a:lnTo>
                <a:lnTo>
                  <a:pt x="385159" y="385111"/>
                </a:lnTo>
                <a:lnTo>
                  <a:pt x="412708" y="351708"/>
                </a:lnTo>
                <a:lnTo>
                  <a:pt x="433506" y="313374"/>
                </a:lnTo>
                <a:lnTo>
                  <a:pt x="446649" y="271019"/>
                </a:lnTo>
                <a:lnTo>
                  <a:pt x="451231" y="225551"/>
                </a:lnTo>
                <a:lnTo>
                  <a:pt x="446649" y="180090"/>
                </a:lnTo>
                <a:lnTo>
                  <a:pt x="433506" y="137749"/>
                </a:lnTo>
                <a:lnTo>
                  <a:pt x="412708" y="99435"/>
                </a:lnTo>
                <a:lnTo>
                  <a:pt x="385159" y="66055"/>
                </a:lnTo>
                <a:lnTo>
                  <a:pt x="351764" y="38515"/>
                </a:lnTo>
                <a:lnTo>
                  <a:pt x="313428" y="17722"/>
                </a:lnTo>
                <a:lnTo>
                  <a:pt x="271055" y="4581"/>
                </a:lnTo>
                <a:lnTo>
                  <a:pt x="225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2763" y="3219450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0" y="225551"/>
                </a:moveTo>
                <a:lnTo>
                  <a:pt x="4581" y="180090"/>
                </a:lnTo>
                <a:lnTo>
                  <a:pt x="17722" y="137749"/>
                </a:lnTo>
                <a:lnTo>
                  <a:pt x="38515" y="99435"/>
                </a:lnTo>
                <a:lnTo>
                  <a:pt x="66055" y="66055"/>
                </a:lnTo>
                <a:lnTo>
                  <a:pt x="99435" y="38515"/>
                </a:lnTo>
                <a:lnTo>
                  <a:pt x="137749" y="17722"/>
                </a:lnTo>
                <a:lnTo>
                  <a:pt x="180090" y="4581"/>
                </a:lnTo>
                <a:lnTo>
                  <a:pt x="225551" y="0"/>
                </a:lnTo>
                <a:lnTo>
                  <a:pt x="271055" y="4581"/>
                </a:lnTo>
                <a:lnTo>
                  <a:pt x="313428" y="17722"/>
                </a:lnTo>
                <a:lnTo>
                  <a:pt x="351764" y="38515"/>
                </a:lnTo>
                <a:lnTo>
                  <a:pt x="385159" y="66055"/>
                </a:lnTo>
                <a:lnTo>
                  <a:pt x="412708" y="99435"/>
                </a:lnTo>
                <a:lnTo>
                  <a:pt x="433506" y="137749"/>
                </a:lnTo>
                <a:lnTo>
                  <a:pt x="446649" y="180090"/>
                </a:lnTo>
                <a:lnTo>
                  <a:pt x="451231" y="225551"/>
                </a:lnTo>
                <a:lnTo>
                  <a:pt x="446649" y="271019"/>
                </a:lnTo>
                <a:lnTo>
                  <a:pt x="433506" y="313374"/>
                </a:lnTo>
                <a:lnTo>
                  <a:pt x="412708" y="351708"/>
                </a:lnTo>
                <a:lnTo>
                  <a:pt x="385159" y="385111"/>
                </a:lnTo>
                <a:lnTo>
                  <a:pt x="351764" y="412674"/>
                </a:lnTo>
                <a:lnTo>
                  <a:pt x="313428" y="433488"/>
                </a:lnTo>
                <a:lnTo>
                  <a:pt x="271055" y="446643"/>
                </a:lnTo>
                <a:lnTo>
                  <a:pt x="225551" y="451231"/>
                </a:lnTo>
                <a:lnTo>
                  <a:pt x="180090" y="446643"/>
                </a:lnTo>
                <a:lnTo>
                  <a:pt x="137749" y="433488"/>
                </a:lnTo>
                <a:lnTo>
                  <a:pt x="99435" y="412674"/>
                </a:lnTo>
                <a:lnTo>
                  <a:pt x="66055" y="385111"/>
                </a:lnTo>
                <a:lnTo>
                  <a:pt x="38515" y="351708"/>
                </a:lnTo>
                <a:lnTo>
                  <a:pt x="17722" y="313374"/>
                </a:lnTo>
                <a:lnTo>
                  <a:pt x="4581" y="271019"/>
                </a:lnTo>
                <a:lnTo>
                  <a:pt x="0" y="225551"/>
                </a:lnTo>
                <a:close/>
              </a:path>
            </a:pathLst>
          </a:custGeom>
          <a:ln w="25400">
            <a:solidFill>
              <a:srgbClr val="CFD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4204" y="3805974"/>
            <a:ext cx="6021705" cy="361315"/>
          </a:xfrm>
          <a:custGeom>
            <a:avLst/>
            <a:gdLst/>
            <a:ahLst/>
            <a:cxnLst/>
            <a:rect l="l" t="t" r="r" b="b"/>
            <a:pathLst>
              <a:path w="6021705" h="361314">
                <a:moveTo>
                  <a:pt x="0" y="361022"/>
                </a:moveTo>
                <a:lnTo>
                  <a:pt x="6021451" y="361022"/>
                </a:lnTo>
                <a:lnTo>
                  <a:pt x="602145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solidFill>
            <a:srgbClr val="CF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4204" y="3805974"/>
            <a:ext cx="6021705" cy="361315"/>
          </a:xfrm>
          <a:custGeom>
            <a:avLst/>
            <a:gdLst/>
            <a:ahLst/>
            <a:cxnLst/>
            <a:rect l="l" t="t" r="r" b="b"/>
            <a:pathLst>
              <a:path w="6021705" h="361314">
                <a:moveTo>
                  <a:pt x="0" y="361022"/>
                </a:moveTo>
                <a:lnTo>
                  <a:pt x="6021451" y="361022"/>
                </a:lnTo>
                <a:lnTo>
                  <a:pt x="602145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8526" y="3760851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679" y="0"/>
                </a:moveTo>
                <a:lnTo>
                  <a:pt x="180175" y="4581"/>
                </a:lnTo>
                <a:lnTo>
                  <a:pt x="137802" y="17724"/>
                </a:lnTo>
                <a:lnTo>
                  <a:pt x="99466" y="38522"/>
                </a:lnTo>
                <a:lnTo>
                  <a:pt x="66071" y="66071"/>
                </a:lnTo>
                <a:lnTo>
                  <a:pt x="38522" y="99466"/>
                </a:lnTo>
                <a:lnTo>
                  <a:pt x="17724" y="137802"/>
                </a:lnTo>
                <a:lnTo>
                  <a:pt x="4581" y="180175"/>
                </a:lnTo>
                <a:lnTo>
                  <a:pt x="0" y="225679"/>
                </a:lnTo>
                <a:lnTo>
                  <a:pt x="4581" y="271140"/>
                </a:lnTo>
                <a:lnTo>
                  <a:pt x="17724" y="313481"/>
                </a:lnTo>
                <a:lnTo>
                  <a:pt x="38522" y="351795"/>
                </a:lnTo>
                <a:lnTo>
                  <a:pt x="66071" y="385175"/>
                </a:lnTo>
                <a:lnTo>
                  <a:pt x="99466" y="412715"/>
                </a:lnTo>
                <a:lnTo>
                  <a:pt x="137802" y="433508"/>
                </a:lnTo>
                <a:lnTo>
                  <a:pt x="180175" y="446649"/>
                </a:lnTo>
                <a:lnTo>
                  <a:pt x="225679" y="451231"/>
                </a:lnTo>
                <a:lnTo>
                  <a:pt x="271140" y="446649"/>
                </a:lnTo>
                <a:lnTo>
                  <a:pt x="313481" y="433508"/>
                </a:lnTo>
                <a:lnTo>
                  <a:pt x="351795" y="412715"/>
                </a:lnTo>
                <a:lnTo>
                  <a:pt x="385175" y="385175"/>
                </a:lnTo>
                <a:lnTo>
                  <a:pt x="412715" y="351795"/>
                </a:lnTo>
                <a:lnTo>
                  <a:pt x="433508" y="313481"/>
                </a:lnTo>
                <a:lnTo>
                  <a:pt x="446649" y="271140"/>
                </a:lnTo>
                <a:lnTo>
                  <a:pt x="451231" y="225679"/>
                </a:lnTo>
                <a:lnTo>
                  <a:pt x="446649" y="180175"/>
                </a:lnTo>
                <a:lnTo>
                  <a:pt x="433508" y="137802"/>
                </a:lnTo>
                <a:lnTo>
                  <a:pt x="412715" y="99466"/>
                </a:lnTo>
                <a:lnTo>
                  <a:pt x="385175" y="66071"/>
                </a:lnTo>
                <a:lnTo>
                  <a:pt x="351795" y="38522"/>
                </a:lnTo>
                <a:lnTo>
                  <a:pt x="313481" y="17724"/>
                </a:lnTo>
                <a:lnTo>
                  <a:pt x="271140" y="4581"/>
                </a:lnTo>
                <a:lnTo>
                  <a:pt x="225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8526" y="3760851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0" y="225679"/>
                </a:moveTo>
                <a:lnTo>
                  <a:pt x="4581" y="180175"/>
                </a:lnTo>
                <a:lnTo>
                  <a:pt x="17724" y="137802"/>
                </a:lnTo>
                <a:lnTo>
                  <a:pt x="38522" y="99466"/>
                </a:lnTo>
                <a:lnTo>
                  <a:pt x="66071" y="66071"/>
                </a:lnTo>
                <a:lnTo>
                  <a:pt x="99466" y="38522"/>
                </a:lnTo>
                <a:lnTo>
                  <a:pt x="137802" y="17724"/>
                </a:lnTo>
                <a:lnTo>
                  <a:pt x="180175" y="4581"/>
                </a:lnTo>
                <a:lnTo>
                  <a:pt x="225679" y="0"/>
                </a:lnTo>
                <a:lnTo>
                  <a:pt x="271140" y="4581"/>
                </a:lnTo>
                <a:lnTo>
                  <a:pt x="313481" y="17724"/>
                </a:lnTo>
                <a:lnTo>
                  <a:pt x="351795" y="38522"/>
                </a:lnTo>
                <a:lnTo>
                  <a:pt x="385175" y="66071"/>
                </a:lnTo>
                <a:lnTo>
                  <a:pt x="412715" y="99466"/>
                </a:lnTo>
                <a:lnTo>
                  <a:pt x="433508" y="137802"/>
                </a:lnTo>
                <a:lnTo>
                  <a:pt x="446649" y="180175"/>
                </a:lnTo>
                <a:lnTo>
                  <a:pt x="451231" y="225679"/>
                </a:lnTo>
                <a:lnTo>
                  <a:pt x="446649" y="271140"/>
                </a:lnTo>
                <a:lnTo>
                  <a:pt x="433508" y="313481"/>
                </a:lnTo>
                <a:lnTo>
                  <a:pt x="412715" y="351795"/>
                </a:lnTo>
                <a:lnTo>
                  <a:pt x="385175" y="385175"/>
                </a:lnTo>
                <a:lnTo>
                  <a:pt x="351795" y="412715"/>
                </a:lnTo>
                <a:lnTo>
                  <a:pt x="313481" y="433508"/>
                </a:lnTo>
                <a:lnTo>
                  <a:pt x="271140" y="446649"/>
                </a:lnTo>
                <a:lnTo>
                  <a:pt x="225679" y="451231"/>
                </a:lnTo>
                <a:lnTo>
                  <a:pt x="180175" y="446649"/>
                </a:lnTo>
                <a:lnTo>
                  <a:pt x="137802" y="433508"/>
                </a:lnTo>
                <a:lnTo>
                  <a:pt x="99466" y="412715"/>
                </a:lnTo>
                <a:lnTo>
                  <a:pt x="66071" y="385175"/>
                </a:lnTo>
                <a:lnTo>
                  <a:pt x="38522" y="351795"/>
                </a:lnTo>
                <a:lnTo>
                  <a:pt x="17724" y="313481"/>
                </a:lnTo>
                <a:lnTo>
                  <a:pt x="4581" y="271140"/>
                </a:lnTo>
                <a:lnTo>
                  <a:pt x="0" y="225679"/>
                </a:lnTo>
                <a:close/>
              </a:path>
            </a:pathLst>
          </a:custGeom>
          <a:ln w="25400">
            <a:solidFill>
              <a:srgbClr val="CFD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4204" y="4347121"/>
            <a:ext cx="6021705" cy="361315"/>
          </a:xfrm>
          <a:custGeom>
            <a:avLst/>
            <a:gdLst/>
            <a:ahLst/>
            <a:cxnLst/>
            <a:rect l="l" t="t" r="r" b="b"/>
            <a:pathLst>
              <a:path w="6021705" h="361314">
                <a:moveTo>
                  <a:pt x="0" y="361022"/>
                </a:moveTo>
                <a:lnTo>
                  <a:pt x="6021451" y="361022"/>
                </a:lnTo>
                <a:lnTo>
                  <a:pt x="602145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solidFill>
            <a:srgbClr val="CF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4204" y="4347121"/>
            <a:ext cx="6021705" cy="361315"/>
          </a:xfrm>
          <a:custGeom>
            <a:avLst/>
            <a:gdLst/>
            <a:ahLst/>
            <a:cxnLst/>
            <a:rect l="l" t="t" r="r" b="b"/>
            <a:pathLst>
              <a:path w="6021705" h="361314">
                <a:moveTo>
                  <a:pt x="0" y="361022"/>
                </a:moveTo>
                <a:lnTo>
                  <a:pt x="6021451" y="361022"/>
                </a:lnTo>
                <a:lnTo>
                  <a:pt x="602145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8526" y="4301997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679" y="0"/>
                </a:moveTo>
                <a:lnTo>
                  <a:pt x="180175" y="4581"/>
                </a:lnTo>
                <a:lnTo>
                  <a:pt x="137802" y="17722"/>
                </a:lnTo>
                <a:lnTo>
                  <a:pt x="99466" y="38515"/>
                </a:lnTo>
                <a:lnTo>
                  <a:pt x="66071" y="66055"/>
                </a:lnTo>
                <a:lnTo>
                  <a:pt x="38522" y="99435"/>
                </a:lnTo>
                <a:lnTo>
                  <a:pt x="17724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4581" y="271055"/>
                </a:lnTo>
                <a:lnTo>
                  <a:pt x="17724" y="313428"/>
                </a:lnTo>
                <a:lnTo>
                  <a:pt x="38522" y="351764"/>
                </a:lnTo>
                <a:lnTo>
                  <a:pt x="66071" y="385159"/>
                </a:lnTo>
                <a:lnTo>
                  <a:pt x="99466" y="412708"/>
                </a:lnTo>
                <a:lnTo>
                  <a:pt x="137802" y="433506"/>
                </a:lnTo>
                <a:lnTo>
                  <a:pt x="180175" y="446649"/>
                </a:lnTo>
                <a:lnTo>
                  <a:pt x="225679" y="451231"/>
                </a:lnTo>
                <a:lnTo>
                  <a:pt x="271140" y="446649"/>
                </a:lnTo>
                <a:lnTo>
                  <a:pt x="313481" y="433506"/>
                </a:lnTo>
                <a:lnTo>
                  <a:pt x="351795" y="412708"/>
                </a:lnTo>
                <a:lnTo>
                  <a:pt x="385175" y="385159"/>
                </a:lnTo>
                <a:lnTo>
                  <a:pt x="412715" y="351764"/>
                </a:lnTo>
                <a:lnTo>
                  <a:pt x="433508" y="313428"/>
                </a:lnTo>
                <a:lnTo>
                  <a:pt x="446649" y="271055"/>
                </a:lnTo>
                <a:lnTo>
                  <a:pt x="451231" y="225551"/>
                </a:lnTo>
                <a:lnTo>
                  <a:pt x="446649" y="180090"/>
                </a:lnTo>
                <a:lnTo>
                  <a:pt x="433508" y="137749"/>
                </a:lnTo>
                <a:lnTo>
                  <a:pt x="412715" y="99435"/>
                </a:lnTo>
                <a:lnTo>
                  <a:pt x="385175" y="66055"/>
                </a:lnTo>
                <a:lnTo>
                  <a:pt x="351795" y="38515"/>
                </a:lnTo>
                <a:lnTo>
                  <a:pt x="313481" y="17722"/>
                </a:lnTo>
                <a:lnTo>
                  <a:pt x="271140" y="4581"/>
                </a:lnTo>
                <a:lnTo>
                  <a:pt x="225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8526" y="4301997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0" y="225551"/>
                </a:moveTo>
                <a:lnTo>
                  <a:pt x="4581" y="180090"/>
                </a:lnTo>
                <a:lnTo>
                  <a:pt x="17724" y="137749"/>
                </a:lnTo>
                <a:lnTo>
                  <a:pt x="38522" y="99435"/>
                </a:lnTo>
                <a:lnTo>
                  <a:pt x="66071" y="66055"/>
                </a:lnTo>
                <a:lnTo>
                  <a:pt x="99466" y="38515"/>
                </a:lnTo>
                <a:lnTo>
                  <a:pt x="137802" y="17722"/>
                </a:lnTo>
                <a:lnTo>
                  <a:pt x="180175" y="4581"/>
                </a:lnTo>
                <a:lnTo>
                  <a:pt x="225679" y="0"/>
                </a:lnTo>
                <a:lnTo>
                  <a:pt x="271140" y="4581"/>
                </a:lnTo>
                <a:lnTo>
                  <a:pt x="313481" y="17722"/>
                </a:lnTo>
                <a:lnTo>
                  <a:pt x="351795" y="38515"/>
                </a:lnTo>
                <a:lnTo>
                  <a:pt x="385175" y="66055"/>
                </a:lnTo>
                <a:lnTo>
                  <a:pt x="412715" y="99435"/>
                </a:lnTo>
                <a:lnTo>
                  <a:pt x="433508" y="137749"/>
                </a:lnTo>
                <a:lnTo>
                  <a:pt x="446649" y="180090"/>
                </a:lnTo>
                <a:lnTo>
                  <a:pt x="451231" y="225551"/>
                </a:lnTo>
                <a:lnTo>
                  <a:pt x="446649" y="271055"/>
                </a:lnTo>
                <a:lnTo>
                  <a:pt x="433508" y="313428"/>
                </a:lnTo>
                <a:lnTo>
                  <a:pt x="412715" y="351764"/>
                </a:lnTo>
                <a:lnTo>
                  <a:pt x="385175" y="385159"/>
                </a:lnTo>
                <a:lnTo>
                  <a:pt x="351795" y="412708"/>
                </a:lnTo>
                <a:lnTo>
                  <a:pt x="313481" y="433506"/>
                </a:lnTo>
                <a:lnTo>
                  <a:pt x="271140" y="446649"/>
                </a:lnTo>
                <a:lnTo>
                  <a:pt x="225679" y="451231"/>
                </a:lnTo>
                <a:lnTo>
                  <a:pt x="180175" y="446649"/>
                </a:lnTo>
                <a:lnTo>
                  <a:pt x="137802" y="433506"/>
                </a:lnTo>
                <a:lnTo>
                  <a:pt x="99466" y="412708"/>
                </a:lnTo>
                <a:lnTo>
                  <a:pt x="66071" y="385159"/>
                </a:lnTo>
                <a:lnTo>
                  <a:pt x="38522" y="351764"/>
                </a:lnTo>
                <a:lnTo>
                  <a:pt x="17724" y="313428"/>
                </a:lnTo>
                <a:lnTo>
                  <a:pt x="4581" y="271055"/>
                </a:lnTo>
                <a:lnTo>
                  <a:pt x="0" y="225551"/>
                </a:lnTo>
                <a:close/>
              </a:path>
            </a:pathLst>
          </a:custGeom>
          <a:ln w="25400">
            <a:solidFill>
              <a:srgbClr val="CFD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8314" y="4888522"/>
            <a:ext cx="6157595" cy="361315"/>
          </a:xfrm>
          <a:custGeom>
            <a:avLst/>
            <a:gdLst/>
            <a:ahLst/>
            <a:cxnLst/>
            <a:rect l="l" t="t" r="r" b="b"/>
            <a:pathLst>
              <a:path w="6157595" h="361314">
                <a:moveTo>
                  <a:pt x="0" y="361022"/>
                </a:moveTo>
                <a:lnTo>
                  <a:pt x="6157341" y="361022"/>
                </a:lnTo>
                <a:lnTo>
                  <a:pt x="615734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solidFill>
            <a:srgbClr val="CF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314" y="4888522"/>
            <a:ext cx="6157595" cy="361315"/>
          </a:xfrm>
          <a:custGeom>
            <a:avLst/>
            <a:gdLst/>
            <a:ahLst/>
            <a:cxnLst/>
            <a:rect l="l" t="t" r="r" b="b"/>
            <a:pathLst>
              <a:path w="6157595" h="361314">
                <a:moveTo>
                  <a:pt x="0" y="361022"/>
                </a:moveTo>
                <a:lnTo>
                  <a:pt x="6157341" y="361022"/>
                </a:lnTo>
                <a:lnTo>
                  <a:pt x="6157341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2763" y="484339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551" y="0"/>
                </a:moveTo>
                <a:lnTo>
                  <a:pt x="180090" y="4587"/>
                </a:lnTo>
                <a:lnTo>
                  <a:pt x="137749" y="17742"/>
                </a:lnTo>
                <a:lnTo>
                  <a:pt x="99435" y="38556"/>
                </a:lnTo>
                <a:lnTo>
                  <a:pt x="66055" y="66119"/>
                </a:lnTo>
                <a:lnTo>
                  <a:pt x="38515" y="99522"/>
                </a:lnTo>
                <a:lnTo>
                  <a:pt x="17722" y="137856"/>
                </a:lnTo>
                <a:lnTo>
                  <a:pt x="4581" y="180211"/>
                </a:lnTo>
                <a:lnTo>
                  <a:pt x="0" y="225678"/>
                </a:lnTo>
                <a:lnTo>
                  <a:pt x="4581" y="271140"/>
                </a:lnTo>
                <a:lnTo>
                  <a:pt x="17722" y="313481"/>
                </a:lnTo>
                <a:lnTo>
                  <a:pt x="38515" y="351795"/>
                </a:lnTo>
                <a:lnTo>
                  <a:pt x="66055" y="385175"/>
                </a:lnTo>
                <a:lnTo>
                  <a:pt x="99435" y="412715"/>
                </a:lnTo>
                <a:lnTo>
                  <a:pt x="137749" y="433508"/>
                </a:lnTo>
                <a:lnTo>
                  <a:pt x="180090" y="446649"/>
                </a:lnTo>
                <a:lnTo>
                  <a:pt x="225551" y="451231"/>
                </a:lnTo>
                <a:lnTo>
                  <a:pt x="271055" y="446649"/>
                </a:lnTo>
                <a:lnTo>
                  <a:pt x="313428" y="433508"/>
                </a:lnTo>
                <a:lnTo>
                  <a:pt x="351764" y="412715"/>
                </a:lnTo>
                <a:lnTo>
                  <a:pt x="385159" y="385175"/>
                </a:lnTo>
                <a:lnTo>
                  <a:pt x="412708" y="351795"/>
                </a:lnTo>
                <a:lnTo>
                  <a:pt x="433506" y="313481"/>
                </a:lnTo>
                <a:lnTo>
                  <a:pt x="446649" y="271140"/>
                </a:lnTo>
                <a:lnTo>
                  <a:pt x="451231" y="225678"/>
                </a:lnTo>
                <a:lnTo>
                  <a:pt x="446649" y="180211"/>
                </a:lnTo>
                <a:lnTo>
                  <a:pt x="433506" y="137856"/>
                </a:lnTo>
                <a:lnTo>
                  <a:pt x="412708" y="99522"/>
                </a:lnTo>
                <a:lnTo>
                  <a:pt x="385159" y="66119"/>
                </a:lnTo>
                <a:lnTo>
                  <a:pt x="351764" y="38556"/>
                </a:lnTo>
                <a:lnTo>
                  <a:pt x="313428" y="17742"/>
                </a:lnTo>
                <a:lnTo>
                  <a:pt x="271055" y="4587"/>
                </a:lnTo>
                <a:lnTo>
                  <a:pt x="225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2763" y="484339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0" y="225678"/>
                </a:moveTo>
                <a:lnTo>
                  <a:pt x="4581" y="180211"/>
                </a:lnTo>
                <a:lnTo>
                  <a:pt x="17722" y="137856"/>
                </a:lnTo>
                <a:lnTo>
                  <a:pt x="38515" y="99522"/>
                </a:lnTo>
                <a:lnTo>
                  <a:pt x="66055" y="66119"/>
                </a:lnTo>
                <a:lnTo>
                  <a:pt x="99435" y="38556"/>
                </a:lnTo>
                <a:lnTo>
                  <a:pt x="137749" y="17742"/>
                </a:lnTo>
                <a:lnTo>
                  <a:pt x="180090" y="4587"/>
                </a:lnTo>
                <a:lnTo>
                  <a:pt x="225551" y="0"/>
                </a:lnTo>
                <a:lnTo>
                  <a:pt x="271055" y="4587"/>
                </a:lnTo>
                <a:lnTo>
                  <a:pt x="313428" y="17742"/>
                </a:lnTo>
                <a:lnTo>
                  <a:pt x="351764" y="38556"/>
                </a:lnTo>
                <a:lnTo>
                  <a:pt x="385159" y="66119"/>
                </a:lnTo>
                <a:lnTo>
                  <a:pt x="412708" y="99522"/>
                </a:lnTo>
                <a:lnTo>
                  <a:pt x="433506" y="137856"/>
                </a:lnTo>
                <a:lnTo>
                  <a:pt x="446649" y="180211"/>
                </a:lnTo>
                <a:lnTo>
                  <a:pt x="451231" y="225678"/>
                </a:lnTo>
                <a:lnTo>
                  <a:pt x="446649" y="271140"/>
                </a:lnTo>
                <a:lnTo>
                  <a:pt x="433506" y="313481"/>
                </a:lnTo>
                <a:lnTo>
                  <a:pt x="412708" y="351795"/>
                </a:lnTo>
                <a:lnTo>
                  <a:pt x="385159" y="385175"/>
                </a:lnTo>
                <a:lnTo>
                  <a:pt x="351764" y="412715"/>
                </a:lnTo>
                <a:lnTo>
                  <a:pt x="313428" y="433508"/>
                </a:lnTo>
                <a:lnTo>
                  <a:pt x="271055" y="446649"/>
                </a:lnTo>
                <a:lnTo>
                  <a:pt x="225551" y="451231"/>
                </a:lnTo>
                <a:lnTo>
                  <a:pt x="180090" y="446649"/>
                </a:lnTo>
                <a:lnTo>
                  <a:pt x="137749" y="433508"/>
                </a:lnTo>
                <a:lnTo>
                  <a:pt x="99435" y="412715"/>
                </a:lnTo>
                <a:lnTo>
                  <a:pt x="66055" y="385175"/>
                </a:lnTo>
                <a:lnTo>
                  <a:pt x="38515" y="351795"/>
                </a:lnTo>
                <a:lnTo>
                  <a:pt x="17722" y="313481"/>
                </a:lnTo>
                <a:lnTo>
                  <a:pt x="4581" y="271140"/>
                </a:lnTo>
                <a:lnTo>
                  <a:pt x="0" y="225678"/>
                </a:lnTo>
                <a:close/>
              </a:path>
            </a:pathLst>
          </a:custGeom>
          <a:ln w="25400">
            <a:solidFill>
              <a:srgbClr val="CFD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1388" y="5429999"/>
            <a:ext cx="6454775" cy="361315"/>
          </a:xfrm>
          <a:custGeom>
            <a:avLst/>
            <a:gdLst/>
            <a:ahLst/>
            <a:cxnLst/>
            <a:rect l="l" t="t" r="r" b="b"/>
            <a:pathLst>
              <a:path w="6454775" h="361314">
                <a:moveTo>
                  <a:pt x="0" y="361022"/>
                </a:moveTo>
                <a:lnTo>
                  <a:pt x="6454267" y="361022"/>
                </a:lnTo>
                <a:lnTo>
                  <a:pt x="6454267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solidFill>
            <a:srgbClr val="CF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1388" y="5429999"/>
            <a:ext cx="6454775" cy="361315"/>
          </a:xfrm>
          <a:custGeom>
            <a:avLst/>
            <a:gdLst/>
            <a:ahLst/>
            <a:cxnLst/>
            <a:rect l="l" t="t" r="r" b="b"/>
            <a:pathLst>
              <a:path w="6454775" h="361314">
                <a:moveTo>
                  <a:pt x="0" y="361022"/>
                </a:moveTo>
                <a:lnTo>
                  <a:pt x="6454267" y="361022"/>
                </a:lnTo>
                <a:lnTo>
                  <a:pt x="6454267" y="0"/>
                </a:lnTo>
                <a:lnTo>
                  <a:pt x="0" y="0"/>
                </a:lnTo>
                <a:lnTo>
                  <a:pt x="0" y="36102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5770" y="1487423"/>
            <a:ext cx="8488680" cy="425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1290">
              <a:lnSpc>
                <a:spcPct val="100000"/>
              </a:lnSpc>
            </a:pPr>
            <a:r>
              <a:rPr sz="2400" b="1" dirty="0">
                <a:solidFill>
                  <a:srgbClr val="1664AC"/>
                </a:solidFill>
                <a:latin typeface="Arial"/>
                <a:cs typeface="Arial"/>
              </a:rPr>
              <a:t>One place to start – Healthcare</a:t>
            </a:r>
            <a:r>
              <a:rPr sz="2400" b="1" spc="-7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664AC"/>
                </a:solidFill>
                <a:latin typeface="Arial"/>
                <a:cs typeface="Arial"/>
              </a:rPr>
              <a:t>Coalitions!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Rule </a:t>
            </a:r>
            <a:r>
              <a:rPr sz="1800" spc="-10" dirty="0">
                <a:solidFill>
                  <a:srgbClr val="0C0C0D"/>
                </a:solidFill>
                <a:latin typeface="Arial"/>
                <a:cs typeface="Arial"/>
              </a:rPr>
              <a:t>offers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HCCs great opportunity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support members and engage new</a:t>
            </a:r>
            <a:r>
              <a:rPr sz="1800" spc="1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providers.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502410">
              <a:lnSpc>
                <a:spcPct val="100000"/>
              </a:lnSpc>
              <a:spcBef>
                <a:spcPts val="1545"/>
              </a:spcBef>
            </a:pP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Source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preparedness</a:t>
            </a:r>
            <a:r>
              <a:rPr sz="1800" dirty="0">
                <a:solidFill>
                  <a:srgbClr val="1664A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expertise</a:t>
            </a:r>
            <a:endParaRPr sz="1800">
              <a:latin typeface="Calibri"/>
              <a:cs typeface="Calibri"/>
            </a:endParaRPr>
          </a:p>
          <a:p>
            <a:pPr marL="1934845" marR="1868170" indent="-135890">
              <a:lnSpc>
                <a:spcPct val="197300"/>
              </a:lnSpc>
            </a:pP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Regional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risk assessments </a:t>
            </a:r>
            <a:r>
              <a:rPr sz="1800" dirty="0">
                <a:solidFill>
                  <a:srgbClr val="1664AC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1664AC"/>
                </a:solidFill>
                <a:latin typeface="Calibri"/>
                <a:cs typeface="Calibri"/>
              </a:rPr>
              <a:t>hazard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vulnerabilities 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Provide template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or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example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plans </a:t>
            </a:r>
            <a:r>
              <a:rPr sz="1800" dirty="0">
                <a:solidFill>
                  <a:srgbClr val="1664AC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policies  Help close planning</a:t>
            </a:r>
            <a:r>
              <a:rPr sz="1800" spc="-55" dirty="0">
                <a:solidFill>
                  <a:srgbClr val="1664A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gaps</a:t>
            </a:r>
            <a:endParaRPr sz="1800">
              <a:latin typeface="Calibri"/>
              <a:cs typeface="Calibri"/>
            </a:endParaRPr>
          </a:p>
          <a:p>
            <a:pPr marL="1502410" marR="953769" indent="296545">
              <a:lnSpc>
                <a:spcPct val="197400"/>
              </a:lnSpc>
            </a:pP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Plan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integration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healthcare facilities </a:t>
            </a:r>
            <a:r>
              <a:rPr sz="1800" dirty="0">
                <a:solidFill>
                  <a:srgbClr val="1664AC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1664AC"/>
                </a:solidFill>
                <a:latin typeface="Calibri"/>
                <a:cs typeface="Calibri"/>
              </a:rPr>
              <a:t>local </a:t>
            </a:r>
            <a:r>
              <a:rPr sz="1800" spc="-5" dirty="0">
                <a:solidFill>
                  <a:srgbClr val="1664AC"/>
                </a:solidFill>
                <a:latin typeface="Calibri"/>
                <a:cs typeface="Calibri"/>
              </a:rPr>
              <a:t>authorities  </a:t>
            </a:r>
            <a:r>
              <a:rPr sz="1800" spc="-25" dirty="0">
                <a:solidFill>
                  <a:srgbClr val="1664AC"/>
                </a:solidFill>
                <a:latin typeface="Calibri"/>
                <a:cs typeface="Calibri"/>
              </a:rPr>
              <a:t>Training </a:t>
            </a:r>
            <a:r>
              <a:rPr sz="1800" dirty="0">
                <a:solidFill>
                  <a:srgbClr val="1664AC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1664AC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664AC"/>
                </a:solidFill>
                <a:latin typeface="Calibri"/>
                <a:cs typeface="Calibri"/>
              </a:rPr>
              <a:t>exercises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35760" y="5384927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628" y="0"/>
                </a:moveTo>
                <a:lnTo>
                  <a:pt x="180163" y="4581"/>
                </a:lnTo>
                <a:lnTo>
                  <a:pt x="137813" y="17723"/>
                </a:lnTo>
                <a:lnTo>
                  <a:pt x="99487" y="38517"/>
                </a:lnTo>
                <a:lnTo>
                  <a:pt x="66093" y="66060"/>
                </a:lnTo>
                <a:lnTo>
                  <a:pt x="38540" y="99445"/>
                </a:lnTo>
                <a:lnTo>
                  <a:pt x="17734" y="137765"/>
                </a:lnTo>
                <a:lnTo>
                  <a:pt x="4584" y="180115"/>
                </a:lnTo>
                <a:lnTo>
                  <a:pt x="0" y="225590"/>
                </a:lnTo>
                <a:lnTo>
                  <a:pt x="4584" y="271062"/>
                </a:lnTo>
                <a:lnTo>
                  <a:pt x="17734" y="313415"/>
                </a:lnTo>
                <a:lnTo>
                  <a:pt x="38540" y="351741"/>
                </a:lnTo>
                <a:lnTo>
                  <a:pt x="66093" y="385133"/>
                </a:lnTo>
                <a:lnTo>
                  <a:pt x="99487" y="412684"/>
                </a:lnTo>
                <a:lnTo>
                  <a:pt x="137813" y="433487"/>
                </a:lnTo>
                <a:lnTo>
                  <a:pt x="180163" y="446634"/>
                </a:lnTo>
                <a:lnTo>
                  <a:pt x="225628" y="451218"/>
                </a:lnTo>
                <a:lnTo>
                  <a:pt x="271095" y="446634"/>
                </a:lnTo>
                <a:lnTo>
                  <a:pt x="313450" y="433487"/>
                </a:lnTo>
                <a:lnTo>
                  <a:pt x="351784" y="412684"/>
                </a:lnTo>
                <a:lnTo>
                  <a:pt x="385187" y="385133"/>
                </a:lnTo>
                <a:lnTo>
                  <a:pt x="412751" y="351741"/>
                </a:lnTo>
                <a:lnTo>
                  <a:pt x="433564" y="313415"/>
                </a:lnTo>
                <a:lnTo>
                  <a:pt x="446720" y="271062"/>
                </a:lnTo>
                <a:lnTo>
                  <a:pt x="451307" y="225590"/>
                </a:lnTo>
                <a:lnTo>
                  <a:pt x="446720" y="180115"/>
                </a:lnTo>
                <a:lnTo>
                  <a:pt x="433564" y="137765"/>
                </a:lnTo>
                <a:lnTo>
                  <a:pt x="412751" y="99445"/>
                </a:lnTo>
                <a:lnTo>
                  <a:pt x="385187" y="66060"/>
                </a:lnTo>
                <a:lnTo>
                  <a:pt x="351784" y="38517"/>
                </a:lnTo>
                <a:lnTo>
                  <a:pt x="313450" y="17723"/>
                </a:lnTo>
                <a:lnTo>
                  <a:pt x="271095" y="4581"/>
                </a:lnTo>
                <a:lnTo>
                  <a:pt x="2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5760" y="5384927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0" y="225590"/>
                </a:moveTo>
                <a:lnTo>
                  <a:pt x="4584" y="180115"/>
                </a:lnTo>
                <a:lnTo>
                  <a:pt x="17734" y="137765"/>
                </a:lnTo>
                <a:lnTo>
                  <a:pt x="38540" y="99445"/>
                </a:lnTo>
                <a:lnTo>
                  <a:pt x="66093" y="66060"/>
                </a:lnTo>
                <a:lnTo>
                  <a:pt x="99487" y="38517"/>
                </a:lnTo>
                <a:lnTo>
                  <a:pt x="137813" y="17723"/>
                </a:lnTo>
                <a:lnTo>
                  <a:pt x="180163" y="4581"/>
                </a:lnTo>
                <a:lnTo>
                  <a:pt x="225628" y="0"/>
                </a:lnTo>
                <a:lnTo>
                  <a:pt x="271095" y="4581"/>
                </a:lnTo>
                <a:lnTo>
                  <a:pt x="313450" y="17723"/>
                </a:lnTo>
                <a:lnTo>
                  <a:pt x="351784" y="38517"/>
                </a:lnTo>
                <a:lnTo>
                  <a:pt x="385187" y="66060"/>
                </a:lnTo>
                <a:lnTo>
                  <a:pt x="412751" y="99445"/>
                </a:lnTo>
                <a:lnTo>
                  <a:pt x="433564" y="137765"/>
                </a:lnTo>
                <a:lnTo>
                  <a:pt x="446720" y="180115"/>
                </a:lnTo>
                <a:lnTo>
                  <a:pt x="451307" y="225590"/>
                </a:lnTo>
                <a:lnTo>
                  <a:pt x="446720" y="271062"/>
                </a:lnTo>
                <a:lnTo>
                  <a:pt x="433564" y="313415"/>
                </a:lnTo>
                <a:lnTo>
                  <a:pt x="412751" y="351741"/>
                </a:lnTo>
                <a:lnTo>
                  <a:pt x="385187" y="385133"/>
                </a:lnTo>
                <a:lnTo>
                  <a:pt x="351784" y="412684"/>
                </a:lnTo>
                <a:lnTo>
                  <a:pt x="313450" y="433487"/>
                </a:lnTo>
                <a:lnTo>
                  <a:pt x="271095" y="446634"/>
                </a:lnTo>
                <a:lnTo>
                  <a:pt x="225628" y="451218"/>
                </a:lnTo>
                <a:lnTo>
                  <a:pt x="180163" y="446634"/>
                </a:lnTo>
                <a:lnTo>
                  <a:pt x="137813" y="433487"/>
                </a:lnTo>
                <a:lnTo>
                  <a:pt x="99487" y="412684"/>
                </a:lnTo>
                <a:lnTo>
                  <a:pt x="66093" y="385133"/>
                </a:lnTo>
                <a:lnTo>
                  <a:pt x="38540" y="351741"/>
                </a:lnTo>
                <a:lnTo>
                  <a:pt x="17734" y="313415"/>
                </a:lnTo>
                <a:lnTo>
                  <a:pt x="4584" y="271062"/>
                </a:lnTo>
                <a:lnTo>
                  <a:pt x="0" y="225590"/>
                </a:lnTo>
                <a:close/>
              </a:path>
            </a:pathLst>
          </a:custGeom>
          <a:ln w="25400">
            <a:solidFill>
              <a:srgbClr val="CFDF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03" y="3189477"/>
            <a:ext cx="216852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0063AA"/>
                </a:solidFill>
                <a:latin typeface="Arial"/>
                <a:cs typeface="Arial"/>
              </a:rPr>
              <a:t>Resources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9296" y="3982523"/>
            <a:ext cx="2574925" cy="1840230"/>
          </a:xfrm>
          <a:custGeom>
            <a:avLst/>
            <a:gdLst/>
            <a:ahLst/>
            <a:cxnLst/>
            <a:rect l="l" t="t" r="r" b="b"/>
            <a:pathLst>
              <a:path w="2574925" h="1840229">
                <a:moveTo>
                  <a:pt x="2201392" y="0"/>
                </a:moveTo>
                <a:lnTo>
                  <a:pt x="1215719" y="0"/>
                </a:lnTo>
                <a:lnTo>
                  <a:pt x="1528162" y="554843"/>
                </a:lnTo>
                <a:lnTo>
                  <a:pt x="0" y="1840076"/>
                </a:lnTo>
                <a:lnTo>
                  <a:pt x="1157175" y="1840076"/>
                </a:lnTo>
                <a:lnTo>
                  <a:pt x="2574543" y="639814"/>
                </a:lnTo>
                <a:lnTo>
                  <a:pt x="2201392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6948" y="3982523"/>
            <a:ext cx="2545080" cy="1840230"/>
          </a:xfrm>
          <a:custGeom>
            <a:avLst/>
            <a:gdLst/>
            <a:ahLst/>
            <a:cxnLst/>
            <a:rect l="l" t="t" r="r" b="b"/>
            <a:pathLst>
              <a:path w="2545079" h="1840229">
                <a:moveTo>
                  <a:pt x="2201103" y="0"/>
                </a:moveTo>
                <a:lnTo>
                  <a:pt x="1210256" y="0"/>
                </a:lnTo>
                <a:lnTo>
                  <a:pt x="1522626" y="554843"/>
                </a:lnTo>
                <a:lnTo>
                  <a:pt x="0" y="1840076"/>
                </a:lnTo>
                <a:lnTo>
                  <a:pt x="1151639" y="1840076"/>
                </a:lnTo>
                <a:lnTo>
                  <a:pt x="2544722" y="665335"/>
                </a:lnTo>
                <a:lnTo>
                  <a:pt x="2544722" y="588025"/>
                </a:lnTo>
                <a:lnTo>
                  <a:pt x="2201103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1570" y="3982523"/>
            <a:ext cx="2580640" cy="1840230"/>
          </a:xfrm>
          <a:custGeom>
            <a:avLst/>
            <a:gdLst/>
            <a:ahLst/>
            <a:cxnLst/>
            <a:rect l="l" t="t" r="r" b="b"/>
            <a:pathLst>
              <a:path w="2580640" h="1840229">
                <a:moveTo>
                  <a:pt x="2206928" y="0"/>
                </a:moveTo>
                <a:lnTo>
                  <a:pt x="1215719" y="0"/>
                </a:lnTo>
                <a:lnTo>
                  <a:pt x="1528162" y="554843"/>
                </a:lnTo>
                <a:lnTo>
                  <a:pt x="0" y="1840076"/>
                </a:lnTo>
                <a:lnTo>
                  <a:pt x="1157175" y="1840076"/>
                </a:lnTo>
                <a:lnTo>
                  <a:pt x="2580152" y="639814"/>
                </a:lnTo>
                <a:lnTo>
                  <a:pt x="2206928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982523"/>
            <a:ext cx="2414270" cy="1840230"/>
          </a:xfrm>
          <a:custGeom>
            <a:avLst/>
            <a:gdLst/>
            <a:ahLst/>
            <a:cxnLst/>
            <a:rect l="l" t="t" r="r" b="b"/>
            <a:pathLst>
              <a:path w="2414270" h="1840229">
                <a:moveTo>
                  <a:pt x="2046335" y="0"/>
                </a:moveTo>
                <a:lnTo>
                  <a:pt x="0" y="0"/>
                </a:lnTo>
                <a:lnTo>
                  <a:pt x="0" y="1840076"/>
                </a:lnTo>
                <a:lnTo>
                  <a:pt x="991094" y="1840076"/>
                </a:lnTo>
                <a:lnTo>
                  <a:pt x="2413998" y="639814"/>
                </a:lnTo>
                <a:lnTo>
                  <a:pt x="2046335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413" y="3691254"/>
            <a:ext cx="6873748" cy="20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479" y="1524253"/>
            <a:ext cx="368998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400" spc="-5" dirty="0" smtClean="0">
                <a:solidFill>
                  <a:srgbClr val="0C0C0D"/>
                </a:solidFill>
                <a:latin typeface="Arial"/>
                <a:cs typeface="Arial"/>
              </a:rPr>
              <a:t>Overview </a:t>
            </a:r>
            <a:r>
              <a:rPr sz="2400" dirty="0">
                <a:solidFill>
                  <a:srgbClr val="0C0C0D"/>
                </a:solidFill>
                <a:latin typeface="Arial"/>
                <a:cs typeface="Arial"/>
              </a:rPr>
              <a:t>of the</a:t>
            </a:r>
            <a:r>
              <a:rPr sz="2400" spc="-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C0C0D"/>
                </a:solidFill>
                <a:latin typeface="Arial"/>
                <a:cs typeface="Arial"/>
              </a:rPr>
              <a:t>rule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0C0C0D"/>
                </a:solidFill>
                <a:latin typeface="Arial"/>
                <a:cs typeface="Arial"/>
              </a:rPr>
              <a:t>Timeline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C0C0D"/>
                </a:solidFill>
                <a:latin typeface="Arial"/>
                <a:cs typeface="Arial"/>
              </a:rPr>
              <a:t>Audit and enforcement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C0C0D"/>
                </a:solidFill>
                <a:latin typeface="Arial"/>
                <a:cs typeface="Arial"/>
              </a:rPr>
              <a:t>CMS cost</a:t>
            </a:r>
            <a:r>
              <a:rPr sz="2400" spc="-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C0C0D"/>
                </a:solidFill>
                <a:latin typeface="Arial"/>
                <a:cs typeface="Arial"/>
              </a:rPr>
              <a:t>estimations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C0C0D"/>
                </a:solidFill>
                <a:latin typeface="Arial"/>
                <a:cs typeface="Arial"/>
              </a:rPr>
              <a:t>Resources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554" y="488696"/>
            <a:ext cx="132651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Agen</a:t>
            </a:r>
            <a:r>
              <a:rPr spc="-15" dirty="0"/>
              <a:t>d</a:t>
            </a:r>
            <a:r>
              <a:rPr spc="-5" dirty="0"/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6216522" y="1691385"/>
            <a:ext cx="1889252" cy="187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7859" y="3887761"/>
            <a:ext cx="1867915" cy="1827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5" y="6485851"/>
            <a:ext cx="8450072" cy="207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0607" y="6571221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59" h="174625">
                <a:moveTo>
                  <a:pt x="247523" y="0"/>
                </a:moveTo>
                <a:lnTo>
                  <a:pt x="29083" y="0"/>
                </a:lnTo>
                <a:lnTo>
                  <a:pt x="0" y="29032"/>
                </a:lnTo>
                <a:lnTo>
                  <a:pt x="0" y="174152"/>
                </a:lnTo>
                <a:lnTo>
                  <a:pt x="276606" y="174152"/>
                </a:lnTo>
                <a:lnTo>
                  <a:pt x="276606" y="29032"/>
                </a:lnTo>
                <a:lnTo>
                  <a:pt x="247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0607" y="6571221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59" h="174625">
                <a:moveTo>
                  <a:pt x="29083" y="0"/>
                </a:moveTo>
                <a:lnTo>
                  <a:pt x="247523" y="0"/>
                </a:lnTo>
                <a:lnTo>
                  <a:pt x="276606" y="29032"/>
                </a:lnTo>
                <a:lnTo>
                  <a:pt x="276606" y="174152"/>
                </a:lnTo>
                <a:lnTo>
                  <a:pt x="0" y="174152"/>
                </a:lnTo>
                <a:lnTo>
                  <a:pt x="0" y="29032"/>
                </a:lnTo>
                <a:lnTo>
                  <a:pt x="29083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74430" y="6468519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spc="-5" dirty="0">
                <a:solidFill>
                  <a:srgbClr val="939CA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Resour</a:t>
            </a:r>
            <a:r>
              <a:rPr dirty="0"/>
              <a:t>c</a:t>
            </a:r>
            <a:r>
              <a:rPr spc="-5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503" y="1510029"/>
            <a:ext cx="5772785" cy="470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CMS</a:t>
            </a:r>
            <a:r>
              <a:rPr sz="1800" b="1" spc="-6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Website</a:t>
            </a:r>
            <a:endParaRPr sz="1800">
              <a:latin typeface="Arial"/>
              <a:cs typeface="Arial"/>
            </a:endParaRPr>
          </a:p>
          <a:p>
            <a:pPr marL="4114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2978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Outline of requirements by provider</a:t>
            </a:r>
            <a:r>
              <a:rPr sz="1600" spc="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type</a:t>
            </a:r>
            <a:endParaRPr sz="1600">
              <a:latin typeface="Arial"/>
              <a:cs typeface="Arial"/>
            </a:endParaRPr>
          </a:p>
          <a:p>
            <a:pPr marL="29718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978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Links to aggregated EP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resources</a:t>
            </a:r>
            <a:endParaRPr sz="1600">
              <a:latin typeface="Arial"/>
              <a:cs typeface="Arial"/>
            </a:endParaRPr>
          </a:p>
          <a:p>
            <a:pPr marL="29718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978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Routinely updated </a:t>
            </a:r>
            <a:r>
              <a:rPr sz="1600" b="1" spc="-5" dirty="0">
                <a:solidFill>
                  <a:srgbClr val="0C0C0D"/>
                </a:solidFill>
                <a:latin typeface="Arial"/>
                <a:cs typeface="Arial"/>
              </a:rPr>
              <a:t>Frequently </a:t>
            </a:r>
            <a:r>
              <a:rPr sz="1600" b="1" spc="-15" dirty="0">
                <a:solidFill>
                  <a:srgbClr val="0C0C0D"/>
                </a:solidFill>
                <a:latin typeface="Arial"/>
                <a:cs typeface="Arial"/>
              </a:rPr>
              <a:t>Asked </a:t>
            </a:r>
            <a:r>
              <a:rPr sz="1600" b="1" spc="-5" dirty="0">
                <a:solidFill>
                  <a:srgbClr val="0C0C0D"/>
                </a:solidFill>
                <a:latin typeface="Arial"/>
                <a:cs typeface="Arial"/>
              </a:rPr>
              <a:t>Questions</a:t>
            </a:r>
            <a:r>
              <a:rPr sz="1600" b="1" spc="7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0C0D"/>
                </a:solidFill>
                <a:latin typeface="Arial"/>
                <a:cs typeface="Arial"/>
              </a:rPr>
              <a:t>document</a:t>
            </a:r>
            <a:endParaRPr sz="1600">
              <a:latin typeface="Arial"/>
              <a:cs typeface="Arial"/>
            </a:endParaRPr>
          </a:p>
          <a:p>
            <a:pPr marL="411480" marR="389890">
              <a:lnSpc>
                <a:spcPct val="100000"/>
              </a:lnSpc>
              <a:spcBef>
                <a:spcPts val="595"/>
              </a:spcBef>
            </a:pPr>
            <a:r>
              <a:rPr sz="1400" u="heavy" spc="-5" dirty="0">
                <a:solidFill>
                  <a:srgbClr val="0063AA"/>
                </a:solidFill>
                <a:latin typeface="Arial"/>
                <a:cs typeface="Arial"/>
                <a:hlinkClick r:id="rId2"/>
              </a:rPr>
              <a:t>https://www.cms.gov/Medicare/Provider-Enrollment-and- </a:t>
            </a:r>
            <a:r>
              <a:rPr sz="1400" u="heavy" spc="-5" dirty="0">
                <a:solidFill>
                  <a:srgbClr val="0063AA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63AA"/>
                </a:solidFill>
                <a:latin typeface="Arial"/>
                <a:cs typeface="Arial"/>
                <a:hlinkClick r:id="rId2"/>
              </a:rPr>
              <a:t>Certification/SurveyCertEmergPrep/Emergency-Prep-Rule.html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6200">
              <a:lnSpc>
                <a:spcPct val="100000"/>
              </a:lnSpc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HHS/ASPR </a:t>
            </a:r>
            <a:r>
              <a:rPr sz="1800" b="1" spc="-20" dirty="0">
                <a:solidFill>
                  <a:srgbClr val="1664AC"/>
                </a:solidFill>
                <a:latin typeface="Arial"/>
                <a:cs typeface="Arial"/>
              </a:rPr>
              <a:t>Technical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Resources, </a:t>
            </a: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Assistance </a:t>
            </a:r>
            <a:r>
              <a:rPr sz="1800" b="1" spc="-20" dirty="0">
                <a:solidFill>
                  <a:srgbClr val="1664AC"/>
                </a:solidFill>
                <a:latin typeface="Arial"/>
                <a:cs typeface="Arial"/>
              </a:rPr>
              <a:t>Center, 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Information Exchange </a:t>
            </a: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(TRACIE)</a:t>
            </a:r>
            <a:endParaRPr sz="1800">
              <a:latin typeface="Arial"/>
              <a:cs typeface="Arial"/>
            </a:endParaRPr>
          </a:p>
          <a:p>
            <a:pPr marL="29718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978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Web-based resource for healthcare</a:t>
            </a:r>
            <a:r>
              <a:rPr sz="1600" spc="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stakeholders</a:t>
            </a:r>
            <a:endParaRPr sz="1600">
              <a:latin typeface="Arial"/>
              <a:cs typeface="Arial"/>
            </a:endParaRPr>
          </a:p>
          <a:p>
            <a:pPr marL="29718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97815" algn="l"/>
              </a:tabLst>
            </a:pPr>
            <a:r>
              <a:rPr sz="1600" spc="-40" dirty="0">
                <a:solidFill>
                  <a:srgbClr val="0C0C0D"/>
                </a:solidFill>
                <a:latin typeface="Arial"/>
                <a:cs typeface="Arial"/>
              </a:rPr>
              <a:t>Topic</a:t>
            </a:r>
            <a:r>
              <a:rPr sz="1600" spc="-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Collections</a:t>
            </a:r>
            <a:endParaRPr sz="1600">
              <a:latin typeface="Arial"/>
              <a:cs typeface="Arial"/>
            </a:endParaRPr>
          </a:p>
          <a:p>
            <a:pPr marL="698500" marR="361950" indent="-287020">
              <a:lnSpc>
                <a:spcPct val="100000"/>
              </a:lnSpc>
              <a:spcBef>
                <a:spcPts val="595"/>
              </a:spcBef>
              <a:tabLst>
                <a:tab pos="697865" algn="l"/>
              </a:tabLst>
            </a:pPr>
            <a:r>
              <a:rPr sz="1400" spc="-270" dirty="0">
                <a:solidFill>
                  <a:srgbClr val="0C0C0D"/>
                </a:solidFill>
                <a:latin typeface="Calibri"/>
                <a:cs typeface="Calibri"/>
              </a:rPr>
              <a:t>−	</a:t>
            </a:r>
            <a:r>
              <a:rPr sz="1400" spc="-5" dirty="0">
                <a:solidFill>
                  <a:srgbClr val="0C0C0D"/>
                </a:solidFill>
                <a:latin typeface="Arial"/>
                <a:cs typeface="Arial"/>
              </a:rPr>
              <a:t>General Emergency Management </a:t>
            </a:r>
            <a:r>
              <a:rPr sz="1400" dirty="0">
                <a:solidFill>
                  <a:srgbClr val="0C0C0D"/>
                </a:solidFill>
                <a:latin typeface="Arial"/>
                <a:cs typeface="Arial"/>
              </a:rPr>
              <a:t>&amp; </a:t>
            </a:r>
            <a:r>
              <a:rPr sz="1400" spc="-5" dirty="0">
                <a:solidFill>
                  <a:srgbClr val="0C0C0D"/>
                </a:solidFill>
                <a:latin typeface="Arial"/>
                <a:cs typeface="Arial"/>
              </a:rPr>
              <a:t>Provider-</a:t>
            </a:r>
            <a:r>
              <a:rPr sz="1400" spc="-12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0C0D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0C0D"/>
                </a:solidFill>
                <a:latin typeface="Arial"/>
                <a:cs typeface="Arial"/>
              </a:rPr>
              <a:t>Supplier-  Specific</a:t>
            </a:r>
            <a:endParaRPr sz="1400">
              <a:latin typeface="Arial"/>
              <a:cs typeface="Arial"/>
            </a:endParaRPr>
          </a:p>
          <a:p>
            <a:pPr marL="29718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978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Routinely updated </a:t>
            </a:r>
            <a:r>
              <a:rPr sz="1600" b="1" spc="-5" dirty="0">
                <a:solidFill>
                  <a:srgbClr val="0C0C0D"/>
                </a:solidFill>
                <a:latin typeface="Arial"/>
                <a:cs typeface="Arial"/>
              </a:rPr>
              <a:t>CMS Resources at </a:t>
            </a:r>
            <a:r>
              <a:rPr sz="1600" b="1" spc="-35" dirty="0">
                <a:solidFill>
                  <a:srgbClr val="0C0C0D"/>
                </a:solidFill>
                <a:latin typeface="Arial"/>
                <a:cs typeface="Arial"/>
              </a:rPr>
              <a:t>Your</a:t>
            </a:r>
            <a:r>
              <a:rPr sz="1600" b="1" spc="1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0C0D"/>
                </a:solidFill>
                <a:latin typeface="Arial"/>
                <a:cs typeface="Arial"/>
              </a:rPr>
              <a:t>Fingertips</a:t>
            </a:r>
            <a:endParaRPr sz="1600">
              <a:latin typeface="Arial"/>
              <a:cs typeface="Arial"/>
            </a:endParaRPr>
          </a:p>
          <a:p>
            <a:pPr marL="411480" marR="2127250" indent="-342900">
              <a:lnSpc>
                <a:spcPct val="131300"/>
              </a:lnSpc>
              <a:buChar char="•"/>
              <a:tabLst>
                <a:tab pos="2978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Submit technical assistance requests  </a:t>
            </a:r>
            <a:r>
              <a:rPr sz="1600" u="heavy" spc="-5" dirty="0">
                <a:solidFill>
                  <a:srgbClr val="0063AA"/>
                </a:solidFill>
                <a:latin typeface="Arial"/>
                <a:cs typeface="Arial"/>
                <a:hlinkClick r:id="rId3"/>
              </a:rPr>
              <a:t>https://asprtracie.hhs.gov/cmsrule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511808"/>
            <a:ext cx="3124200" cy="1656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4270" y="1716811"/>
            <a:ext cx="2743200" cy="1048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9571" y="1712112"/>
            <a:ext cx="2752725" cy="1058545"/>
          </a:xfrm>
          <a:custGeom>
            <a:avLst/>
            <a:gdLst/>
            <a:ahLst/>
            <a:cxnLst/>
            <a:rect l="l" t="t" r="r" b="b"/>
            <a:pathLst>
              <a:path w="2752725" h="1058545">
                <a:moveTo>
                  <a:pt x="0" y="1058392"/>
                </a:moveTo>
                <a:lnTo>
                  <a:pt x="2752725" y="1058392"/>
                </a:lnTo>
                <a:lnTo>
                  <a:pt x="2752725" y="0"/>
                </a:lnTo>
                <a:lnTo>
                  <a:pt x="0" y="0"/>
                </a:lnTo>
                <a:lnTo>
                  <a:pt x="0" y="1058392"/>
                </a:lnTo>
                <a:close/>
              </a:path>
            </a:pathLst>
          </a:custGeom>
          <a:ln w="9524">
            <a:solidFill>
              <a:srgbClr val="BE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0759" y="4590288"/>
            <a:ext cx="3063240" cy="1737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6372" y="4795837"/>
            <a:ext cx="2743200" cy="11288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546" y="4791075"/>
            <a:ext cx="2752725" cy="1138555"/>
          </a:xfrm>
          <a:custGeom>
            <a:avLst/>
            <a:gdLst/>
            <a:ahLst/>
            <a:cxnLst/>
            <a:rect l="l" t="t" r="r" b="b"/>
            <a:pathLst>
              <a:path w="2752725" h="1138554">
                <a:moveTo>
                  <a:pt x="0" y="1138326"/>
                </a:moveTo>
                <a:lnTo>
                  <a:pt x="2752725" y="1138326"/>
                </a:lnTo>
                <a:lnTo>
                  <a:pt x="2752725" y="0"/>
                </a:lnTo>
                <a:lnTo>
                  <a:pt x="0" y="0"/>
                </a:lnTo>
                <a:lnTo>
                  <a:pt x="0" y="1138326"/>
                </a:lnTo>
                <a:close/>
              </a:path>
            </a:pathLst>
          </a:custGeom>
          <a:ln w="9525">
            <a:solidFill>
              <a:srgbClr val="BEC4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0300" y="3257257"/>
            <a:ext cx="2743200" cy="1180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Resources</a:t>
            </a:r>
            <a:r>
              <a:rPr spc="-30" dirty="0"/>
              <a:t> </a:t>
            </a:r>
            <a:r>
              <a:rPr spc="-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503" y="1510029"/>
            <a:ext cx="5386070" cy="418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CMS</a:t>
            </a:r>
            <a:r>
              <a:rPr sz="1800" b="1" spc="-8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Webinar</a:t>
            </a:r>
            <a:endParaRPr sz="1800">
              <a:latin typeface="Arial"/>
              <a:cs typeface="Arial"/>
            </a:endParaRPr>
          </a:p>
          <a:p>
            <a:pPr marL="69850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698500" algn="l"/>
              </a:tabLst>
            </a:pP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Webinar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hosted by CMS on the rule in</a:t>
            </a:r>
            <a:r>
              <a:rPr sz="1600" spc="5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October</a:t>
            </a:r>
            <a:endParaRPr sz="1600">
              <a:latin typeface="Arial"/>
              <a:cs typeface="Arial"/>
            </a:endParaRPr>
          </a:p>
          <a:p>
            <a:pPr marL="69850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Slides, transcript, and audio recording posted</a:t>
            </a:r>
            <a:r>
              <a:rPr sz="1600" spc="10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online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C0C0D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Federal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&amp; </a:t>
            </a: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Accrediting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Organizations</a:t>
            </a: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  <a:p>
            <a:pPr marL="69850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Joint</a:t>
            </a:r>
            <a:r>
              <a:rPr sz="1600" spc="-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Commission</a:t>
            </a:r>
            <a:endParaRPr sz="1600">
              <a:latin typeface="Arial"/>
              <a:cs typeface="Arial"/>
            </a:endParaRPr>
          </a:p>
          <a:p>
            <a:pPr marL="1097280" lvl="1" indent="-228600">
              <a:lnSpc>
                <a:spcPct val="100000"/>
              </a:lnSpc>
              <a:spcBef>
                <a:spcPts val="595"/>
              </a:spcBef>
              <a:buChar char="•"/>
              <a:tabLst>
                <a:tab pos="1097915" algn="l"/>
              </a:tabLst>
            </a:pPr>
            <a:r>
              <a:rPr sz="1400" dirty="0">
                <a:solidFill>
                  <a:srgbClr val="0C0C0D"/>
                </a:solidFill>
                <a:latin typeface="Arial"/>
                <a:cs typeface="Arial"/>
              </a:rPr>
              <a:t>Emergency Management</a:t>
            </a:r>
            <a:r>
              <a:rPr sz="1400" spc="-1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0C0D"/>
                </a:solidFill>
                <a:latin typeface="Arial"/>
                <a:cs typeface="Arial"/>
              </a:rPr>
              <a:t>Portal</a:t>
            </a:r>
            <a:endParaRPr sz="1400">
              <a:latin typeface="Arial"/>
              <a:cs typeface="Arial"/>
            </a:endParaRPr>
          </a:p>
          <a:p>
            <a:pPr marL="69850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FEMA Emergency Management</a:t>
            </a:r>
            <a:r>
              <a:rPr sz="1600" spc="-6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Institute</a:t>
            </a:r>
            <a:endParaRPr sz="1600">
              <a:latin typeface="Arial"/>
              <a:cs typeface="Arial"/>
            </a:endParaRPr>
          </a:p>
          <a:p>
            <a:pPr marL="1097280" lvl="1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1097915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Independent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Study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online</a:t>
            </a:r>
            <a:r>
              <a:rPr sz="1200" spc="-14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courses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Healthcare Ready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CMS Knowledge</a:t>
            </a:r>
            <a:r>
              <a:rPr sz="1800" b="1" spc="-20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  <a:p>
            <a:pPr marL="6985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0C0C0D"/>
                </a:solidFill>
                <a:latin typeface="Arial"/>
                <a:cs typeface="Arial"/>
              </a:rPr>
              <a:t>All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resources above in one</a:t>
            </a:r>
            <a:r>
              <a:rPr sz="1600" spc="-3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place</a:t>
            </a:r>
            <a:endParaRPr sz="1600">
              <a:latin typeface="Arial"/>
              <a:cs typeface="Arial"/>
            </a:endParaRPr>
          </a:p>
          <a:p>
            <a:pPr marL="6985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Running list of relevant</a:t>
            </a:r>
            <a:r>
              <a:rPr sz="1600" spc="2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articles</a:t>
            </a:r>
            <a:endParaRPr sz="1600">
              <a:latin typeface="Arial"/>
              <a:cs typeface="Arial"/>
            </a:endParaRPr>
          </a:p>
          <a:p>
            <a:pPr marL="6985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Perspectives from healthcare</a:t>
            </a:r>
            <a:r>
              <a:rPr sz="1600" spc="6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coalitions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52615" y="1516125"/>
            <a:ext cx="2129282" cy="1596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0965" y="1514475"/>
            <a:ext cx="2132965" cy="1599565"/>
          </a:xfrm>
          <a:custGeom>
            <a:avLst/>
            <a:gdLst/>
            <a:ahLst/>
            <a:cxnLst/>
            <a:rect l="l" t="t" r="r" b="b"/>
            <a:pathLst>
              <a:path w="2132965" h="1599564">
                <a:moveTo>
                  <a:pt x="0" y="1599311"/>
                </a:moveTo>
                <a:lnTo>
                  <a:pt x="2132457" y="1599311"/>
                </a:lnTo>
                <a:lnTo>
                  <a:pt x="2132457" y="0"/>
                </a:lnTo>
                <a:lnTo>
                  <a:pt x="0" y="0"/>
                </a:lnTo>
                <a:lnTo>
                  <a:pt x="0" y="1599311"/>
                </a:lnTo>
                <a:close/>
              </a:path>
            </a:pathLst>
          </a:custGeom>
          <a:ln w="3175">
            <a:solidFill>
              <a:srgbClr val="D3D6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6372" y="3391789"/>
            <a:ext cx="2496566" cy="921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4721" y="3390138"/>
            <a:ext cx="2499995" cy="925194"/>
          </a:xfrm>
          <a:custGeom>
            <a:avLst/>
            <a:gdLst/>
            <a:ahLst/>
            <a:cxnLst/>
            <a:rect l="l" t="t" r="r" b="b"/>
            <a:pathLst>
              <a:path w="2499995" h="925195">
                <a:moveTo>
                  <a:pt x="0" y="924687"/>
                </a:moveTo>
                <a:lnTo>
                  <a:pt x="2499741" y="924687"/>
                </a:lnTo>
                <a:lnTo>
                  <a:pt x="2499741" y="0"/>
                </a:lnTo>
                <a:lnTo>
                  <a:pt x="0" y="0"/>
                </a:lnTo>
                <a:lnTo>
                  <a:pt x="0" y="924687"/>
                </a:lnTo>
                <a:close/>
              </a:path>
            </a:pathLst>
          </a:custGeom>
          <a:ln w="3175">
            <a:solidFill>
              <a:srgbClr val="D3D6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1925" y="4590275"/>
            <a:ext cx="1792986" cy="1573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0401" y="4588687"/>
            <a:ext cx="1796414" cy="1576705"/>
          </a:xfrm>
          <a:custGeom>
            <a:avLst/>
            <a:gdLst/>
            <a:ahLst/>
            <a:cxnLst/>
            <a:rect l="l" t="t" r="r" b="b"/>
            <a:pathLst>
              <a:path w="1796415" h="1576704">
                <a:moveTo>
                  <a:pt x="0" y="1576197"/>
                </a:moveTo>
                <a:lnTo>
                  <a:pt x="1796160" y="1576197"/>
                </a:lnTo>
                <a:lnTo>
                  <a:pt x="1796160" y="0"/>
                </a:lnTo>
                <a:lnTo>
                  <a:pt x="0" y="0"/>
                </a:lnTo>
                <a:lnTo>
                  <a:pt x="0" y="1576197"/>
                </a:lnTo>
                <a:close/>
              </a:path>
            </a:pathLst>
          </a:custGeom>
          <a:ln w="3175">
            <a:solidFill>
              <a:srgbClr val="D3D6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Specific considerations -</a:t>
            </a:r>
            <a:r>
              <a:rPr spc="75" dirty="0"/>
              <a:t> </a:t>
            </a:r>
            <a:r>
              <a:rPr spc="-5" dirty="0"/>
              <a:t>inpatient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883" y="1329055"/>
          <a:ext cx="9138532" cy="523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3231"/>
                <a:gridCol w="1292605"/>
                <a:gridCol w="4552696"/>
              </a:tblGrid>
              <a:tr h="627380"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ospi</a:t>
                      </a:r>
                      <a:r>
                        <a:rPr sz="1800" spc="-3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  <a:lnT w="12700">
                      <a:solidFill>
                        <a:srgbClr val="FFCA0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  <a:lnT w="12700">
                      <a:solidFill>
                        <a:srgbClr val="FFCA0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 marR="720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Annual full-scale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exercise </a:t>
                      </a:r>
                      <a:r>
                        <a:rPr sz="1800" b="1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additional 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exercise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facility’s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choice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  <a:lnT w="12700">
                      <a:solidFill>
                        <a:srgbClr val="FFCA04"/>
                      </a:solidFill>
                      <a:prstDash val="solid"/>
                    </a:lnT>
                  </a:tcPr>
                </a:tc>
              </a:tr>
              <a:tr h="652779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Critical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26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Annual full-scale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exercise </a:t>
                      </a:r>
                      <a:r>
                        <a:rPr sz="1800" b="1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additional 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exercise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facility’s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choice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Long-term</a:t>
                      </a:r>
                      <a:r>
                        <a:rPr sz="1800" spc="-8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 marR="772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Share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emergency plan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information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with 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resident, family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resident, 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other 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appropriate</a:t>
                      </a:r>
                      <a:r>
                        <a:rPr sz="1800" spc="-5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representatives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Psychiatric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Residential</a:t>
                      </a:r>
                      <a:r>
                        <a:rPr sz="1800" spc="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7767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Facilities</a:t>
                      </a:r>
                      <a:r>
                        <a:rPr sz="1800" spc="-5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(PRTFs)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1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Tracking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applies both during 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b="1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after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on-  duty </a:t>
                      </a:r>
                      <a:r>
                        <a:rPr sz="1800" spc="-2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staff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sheltered</a:t>
                      </a:r>
                      <a:r>
                        <a:rPr sz="1800" spc="2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residents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</a:tr>
              <a:tr h="914425">
                <a:tc>
                  <a:txBody>
                    <a:bodyPr/>
                    <a:lstStyle/>
                    <a:p>
                      <a:pPr marL="642620" marR="76835" indent="-29591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Intermediate Care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Facilities</a:t>
                      </a:r>
                      <a:r>
                        <a:rPr sz="1800" spc="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Individuals</a:t>
                      </a:r>
                      <a:r>
                        <a:rPr sz="1800" spc="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Intellectual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Disabilities</a:t>
                      </a:r>
                      <a:r>
                        <a:rPr sz="1800" spc="-3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(ICF/IID)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 marR="3092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Tracking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applies both during 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i="1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after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on-  duty </a:t>
                      </a:r>
                      <a:r>
                        <a:rPr sz="1800" spc="-2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staff 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sheltered residents </a:t>
                      </a:r>
                      <a:r>
                        <a:rPr sz="1800" b="1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must  share emergency plan with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patient’s</a:t>
                      </a: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families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05815" marR="83185" indent="-2686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Religious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Nonmedical Health 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Institutions</a:t>
                      </a:r>
                      <a:r>
                        <a:rPr sz="1800" spc="-3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(RNHCIs)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requirement to conduct</a:t>
                      </a:r>
                      <a:r>
                        <a:rPr sz="1800" spc="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drills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A0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2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Transplant</a:t>
                      </a:r>
                      <a:r>
                        <a:rPr sz="1800" spc="-6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  <a:lnB w="12700">
                      <a:solidFill>
                        <a:srgbClr val="FFCA0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  <a:lnB w="12700">
                      <a:solidFill>
                        <a:srgbClr val="FFCA0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800" spc="-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agreements with </a:t>
                      </a:r>
                      <a:r>
                        <a:rPr sz="1800" spc="-1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organ</a:t>
                      </a:r>
                      <a:r>
                        <a:rPr sz="1800" spc="45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C0C0D"/>
                          </a:solidFill>
                          <a:latin typeface="Calibri"/>
                          <a:cs typeface="Calibri"/>
                        </a:rPr>
                        <a:t>orgs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CA04"/>
                      </a:solidFill>
                      <a:prstDash val="solid"/>
                    </a:lnL>
                    <a:lnR w="12700">
                      <a:solidFill>
                        <a:srgbClr val="FFCA04"/>
                      </a:solidFill>
                      <a:prstDash val="solid"/>
                    </a:lnR>
                    <a:lnB w="12700">
                      <a:solidFill>
                        <a:srgbClr val="FFCA0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605784" y="1482852"/>
            <a:ext cx="742188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2646" y="1513458"/>
            <a:ext cx="646429" cy="31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2646" y="1513458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4">
                <a:moveTo>
                  <a:pt x="0" y="78866"/>
                </a:moveTo>
                <a:lnTo>
                  <a:pt x="488823" y="78866"/>
                </a:lnTo>
                <a:lnTo>
                  <a:pt x="488823" y="0"/>
                </a:lnTo>
                <a:lnTo>
                  <a:pt x="646429" y="157733"/>
                </a:lnTo>
                <a:lnTo>
                  <a:pt x="488823" y="315340"/>
                </a:lnTo>
                <a:lnTo>
                  <a:pt x="488823" y="236474"/>
                </a:lnTo>
                <a:lnTo>
                  <a:pt x="0" y="236474"/>
                </a:lnTo>
                <a:lnTo>
                  <a:pt x="0" y="78866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6640" y="2106167"/>
            <a:ext cx="74371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4772" y="2136775"/>
            <a:ext cx="646429" cy="315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4772" y="2136775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4">
                <a:moveTo>
                  <a:pt x="0" y="78866"/>
                </a:moveTo>
                <a:lnTo>
                  <a:pt x="488696" y="78866"/>
                </a:lnTo>
                <a:lnTo>
                  <a:pt x="488696" y="0"/>
                </a:lnTo>
                <a:lnTo>
                  <a:pt x="646429" y="157734"/>
                </a:lnTo>
                <a:lnTo>
                  <a:pt x="488696" y="315340"/>
                </a:lnTo>
                <a:lnTo>
                  <a:pt x="488696" y="236600"/>
                </a:lnTo>
                <a:lnTo>
                  <a:pt x="0" y="236600"/>
                </a:lnTo>
                <a:lnTo>
                  <a:pt x="0" y="78866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8832" y="2894076"/>
            <a:ext cx="743712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6329" y="2924682"/>
            <a:ext cx="646430" cy="315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6329" y="2924682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4">
                <a:moveTo>
                  <a:pt x="0" y="78866"/>
                </a:moveTo>
                <a:lnTo>
                  <a:pt x="488823" y="78866"/>
                </a:lnTo>
                <a:lnTo>
                  <a:pt x="488823" y="0"/>
                </a:lnTo>
                <a:lnTo>
                  <a:pt x="646430" y="157733"/>
                </a:lnTo>
                <a:lnTo>
                  <a:pt x="488823" y="315340"/>
                </a:lnTo>
                <a:lnTo>
                  <a:pt x="488823" y="236474"/>
                </a:lnTo>
                <a:lnTo>
                  <a:pt x="0" y="236474"/>
                </a:lnTo>
                <a:lnTo>
                  <a:pt x="0" y="78866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9688" y="4395215"/>
            <a:ext cx="743712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7694" y="4425822"/>
            <a:ext cx="646429" cy="315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7694" y="4425822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5">
                <a:moveTo>
                  <a:pt x="0" y="78866"/>
                </a:moveTo>
                <a:lnTo>
                  <a:pt x="488822" y="78866"/>
                </a:lnTo>
                <a:lnTo>
                  <a:pt x="488822" y="0"/>
                </a:lnTo>
                <a:lnTo>
                  <a:pt x="646429" y="157606"/>
                </a:lnTo>
                <a:lnTo>
                  <a:pt x="488822" y="315340"/>
                </a:lnTo>
                <a:lnTo>
                  <a:pt x="488822" y="236474"/>
                </a:lnTo>
                <a:lnTo>
                  <a:pt x="0" y="236474"/>
                </a:lnTo>
                <a:lnTo>
                  <a:pt x="0" y="78866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7308" y="5180076"/>
            <a:ext cx="742188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4044" y="5211826"/>
            <a:ext cx="646429" cy="3153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4044" y="5211826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5">
                <a:moveTo>
                  <a:pt x="0" y="78740"/>
                </a:moveTo>
                <a:lnTo>
                  <a:pt x="488822" y="78740"/>
                </a:lnTo>
                <a:lnTo>
                  <a:pt x="488822" y="0"/>
                </a:lnTo>
                <a:lnTo>
                  <a:pt x="646429" y="157607"/>
                </a:lnTo>
                <a:lnTo>
                  <a:pt x="488822" y="315341"/>
                </a:lnTo>
                <a:lnTo>
                  <a:pt x="488822" y="236474"/>
                </a:lnTo>
                <a:lnTo>
                  <a:pt x="0" y="236474"/>
                </a:lnTo>
                <a:lnTo>
                  <a:pt x="0" y="78740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0355" y="5809488"/>
            <a:ext cx="742188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7219" y="5841326"/>
            <a:ext cx="646429" cy="315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219" y="5841326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5">
                <a:moveTo>
                  <a:pt x="0" y="78828"/>
                </a:moveTo>
                <a:lnTo>
                  <a:pt x="488822" y="78828"/>
                </a:lnTo>
                <a:lnTo>
                  <a:pt x="488822" y="0"/>
                </a:lnTo>
                <a:lnTo>
                  <a:pt x="646429" y="157657"/>
                </a:lnTo>
                <a:lnTo>
                  <a:pt x="488822" y="315315"/>
                </a:lnTo>
                <a:lnTo>
                  <a:pt x="488822" y="236486"/>
                </a:lnTo>
                <a:lnTo>
                  <a:pt x="0" y="236486"/>
                </a:lnTo>
                <a:lnTo>
                  <a:pt x="0" y="78828"/>
                </a:lnTo>
                <a:close/>
              </a:path>
            </a:pathLst>
          </a:custGeom>
          <a:ln w="9525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8164" y="3648455"/>
            <a:ext cx="742188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5153" y="3679063"/>
            <a:ext cx="646303" cy="315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5153" y="3679063"/>
            <a:ext cx="646430" cy="315595"/>
          </a:xfrm>
          <a:custGeom>
            <a:avLst/>
            <a:gdLst/>
            <a:ahLst/>
            <a:cxnLst/>
            <a:rect l="l" t="t" r="r" b="b"/>
            <a:pathLst>
              <a:path w="646429" h="315595">
                <a:moveTo>
                  <a:pt x="0" y="78867"/>
                </a:moveTo>
                <a:lnTo>
                  <a:pt x="488696" y="78867"/>
                </a:lnTo>
                <a:lnTo>
                  <a:pt x="488696" y="0"/>
                </a:lnTo>
                <a:lnTo>
                  <a:pt x="646303" y="157734"/>
                </a:lnTo>
                <a:lnTo>
                  <a:pt x="488696" y="315341"/>
                </a:lnTo>
                <a:lnTo>
                  <a:pt x="488696" y="236474"/>
                </a:lnTo>
                <a:lnTo>
                  <a:pt x="0" y="236474"/>
                </a:lnTo>
                <a:lnTo>
                  <a:pt x="0" y="78867"/>
                </a:lnTo>
                <a:close/>
              </a:path>
            </a:pathLst>
          </a:custGeom>
          <a:ln w="9524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409066"/>
            <a:ext cx="246443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Thank</a:t>
            </a:r>
            <a:r>
              <a:rPr sz="3600" spc="-80" dirty="0"/>
              <a:t> </a:t>
            </a:r>
            <a:r>
              <a:rPr sz="3600" dirty="0"/>
              <a:t>you!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66466" y="3144647"/>
            <a:ext cx="321310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10" dirty="0">
                <a:solidFill>
                  <a:srgbClr val="1664AC"/>
                </a:solidFill>
                <a:latin typeface="Calibri"/>
                <a:cs typeface="Calibri"/>
              </a:rPr>
              <a:t>Questions?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03" y="3161538"/>
            <a:ext cx="7954009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63AA"/>
                </a:solidFill>
              </a:rPr>
              <a:t>Overview: CMS Emergency Preparedness</a:t>
            </a:r>
            <a:r>
              <a:rPr spc="100" dirty="0">
                <a:solidFill>
                  <a:srgbClr val="0063AA"/>
                </a:solidFill>
              </a:rPr>
              <a:t> </a:t>
            </a:r>
            <a:r>
              <a:rPr spc="-5" dirty="0">
                <a:solidFill>
                  <a:srgbClr val="0063AA"/>
                </a:solidFill>
              </a:rPr>
              <a:t>Rule</a:t>
            </a:r>
          </a:p>
        </p:txBody>
      </p:sp>
      <p:sp>
        <p:nvSpPr>
          <p:cNvPr id="3" name="object 3"/>
          <p:cNvSpPr/>
          <p:nvPr/>
        </p:nvSpPr>
        <p:spPr>
          <a:xfrm>
            <a:off x="3809296" y="3982523"/>
            <a:ext cx="2574925" cy="1840230"/>
          </a:xfrm>
          <a:custGeom>
            <a:avLst/>
            <a:gdLst/>
            <a:ahLst/>
            <a:cxnLst/>
            <a:rect l="l" t="t" r="r" b="b"/>
            <a:pathLst>
              <a:path w="2574925" h="1840229">
                <a:moveTo>
                  <a:pt x="2201392" y="0"/>
                </a:moveTo>
                <a:lnTo>
                  <a:pt x="1215719" y="0"/>
                </a:lnTo>
                <a:lnTo>
                  <a:pt x="1528162" y="554843"/>
                </a:lnTo>
                <a:lnTo>
                  <a:pt x="0" y="1840076"/>
                </a:lnTo>
                <a:lnTo>
                  <a:pt x="1157175" y="1840076"/>
                </a:lnTo>
                <a:lnTo>
                  <a:pt x="2574543" y="639814"/>
                </a:lnTo>
                <a:lnTo>
                  <a:pt x="2201392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6948" y="3982523"/>
            <a:ext cx="2545080" cy="1840230"/>
          </a:xfrm>
          <a:custGeom>
            <a:avLst/>
            <a:gdLst/>
            <a:ahLst/>
            <a:cxnLst/>
            <a:rect l="l" t="t" r="r" b="b"/>
            <a:pathLst>
              <a:path w="2545079" h="1840229">
                <a:moveTo>
                  <a:pt x="2201103" y="0"/>
                </a:moveTo>
                <a:lnTo>
                  <a:pt x="1210256" y="0"/>
                </a:lnTo>
                <a:lnTo>
                  <a:pt x="1522626" y="554843"/>
                </a:lnTo>
                <a:lnTo>
                  <a:pt x="0" y="1840076"/>
                </a:lnTo>
                <a:lnTo>
                  <a:pt x="1151639" y="1840076"/>
                </a:lnTo>
                <a:lnTo>
                  <a:pt x="2544722" y="665335"/>
                </a:lnTo>
                <a:lnTo>
                  <a:pt x="2544722" y="588025"/>
                </a:lnTo>
                <a:lnTo>
                  <a:pt x="2201103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1570" y="3982523"/>
            <a:ext cx="2580640" cy="1840230"/>
          </a:xfrm>
          <a:custGeom>
            <a:avLst/>
            <a:gdLst/>
            <a:ahLst/>
            <a:cxnLst/>
            <a:rect l="l" t="t" r="r" b="b"/>
            <a:pathLst>
              <a:path w="2580640" h="1840229">
                <a:moveTo>
                  <a:pt x="2206928" y="0"/>
                </a:moveTo>
                <a:lnTo>
                  <a:pt x="1215719" y="0"/>
                </a:lnTo>
                <a:lnTo>
                  <a:pt x="1528162" y="554843"/>
                </a:lnTo>
                <a:lnTo>
                  <a:pt x="0" y="1840076"/>
                </a:lnTo>
                <a:lnTo>
                  <a:pt x="1157175" y="1840076"/>
                </a:lnTo>
                <a:lnTo>
                  <a:pt x="2580152" y="639814"/>
                </a:lnTo>
                <a:lnTo>
                  <a:pt x="2206928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982523"/>
            <a:ext cx="2414270" cy="1840230"/>
          </a:xfrm>
          <a:custGeom>
            <a:avLst/>
            <a:gdLst/>
            <a:ahLst/>
            <a:cxnLst/>
            <a:rect l="l" t="t" r="r" b="b"/>
            <a:pathLst>
              <a:path w="2414270" h="1840229">
                <a:moveTo>
                  <a:pt x="2046335" y="0"/>
                </a:moveTo>
                <a:lnTo>
                  <a:pt x="0" y="0"/>
                </a:lnTo>
                <a:lnTo>
                  <a:pt x="0" y="1840076"/>
                </a:lnTo>
                <a:lnTo>
                  <a:pt x="991094" y="1840076"/>
                </a:lnTo>
                <a:lnTo>
                  <a:pt x="2413998" y="639814"/>
                </a:lnTo>
                <a:lnTo>
                  <a:pt x="2046335" y="0"/>
                </a:lnTo>
                <a:close/>
              </a:path>
            </a:pathLst>
          </a:custGeom>
          <a:solidFill>
            <a:srgbClr val="D2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5" y="3714115"/>
            <a:ext cx="8450072" cy="20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0607" y="3799459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59" h="174625">
                <a:moveTo>
                  <a:pt x="247523" y="0"/>
                </a:moveTo>
                <a:lnTo>
                  <a:pt x="29083" y="0"/>
                </a:lnTo>
                <a:lnTo>
                  <a:pt x="0" y="28956"/>
                </a:lnTo>
                <a:lnTo>
                  <a:pt x="0" y="174117"/>
                </a:lnTo>
                <a:lnTo>
                  <a:pt x="276606" y="174117"/>
                </a:lnTo>
                <a:lnTo>
                  <a:pt x="276606" y="28956"/>
                </a:lnTo>
                <a:lnTo>
                  <a:pt x="247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0607" y="3799459"/>
            <a:ext cx="276860" cy="174625"/>
          </a:xfrm>
          <a:custGeom>
            <a:avLst/>
            <a:gdLst/>
            <a:ahLst/>
            <a:cxnLst/>
            <a:rect l="l" t="t" r="r" b="b"/>
            <a:pathLst>
              <a:path w="276859" h="174625">
                <a:moveTo>
                  <a:pt x="29083" y="0"/>
                </a:moveTo>
                <a:lnTo>
                  <a:pt x="247523" y="0"/>
                </a:lnTo>
                <a:lnTo>
                  <a:pt x="276606" y="28956"/>
                </a:lnTo>
                <a:lnTo>
                  <a:pt x="276606" y="174117"/>
                </a:lnTo>
                <a:lnTo>
                  <a:pt x="0" y="174117"/>
                </a:lnTo>
                <a:lnTo>
                  <a:pt x="0" y="28956"/>
                </a:lnTo>
                <a:lnTo>
                  <a:pt x="29083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4000" cy="1165225"/>
          </a:xfrm>
          <a:custGeom>
            <a:avLst/>
            <a:gdLst/>
            <a:ahLst/>
            <a:cxnLst/>
            <a:rect l="l" t="t" r="r" b="b"/>
            <a:pathLst>
              <a:path w="9144000" h="1165225">
                <a:moveTo>
                  <a:pt x="0" y="0"/>
                </a:moveTo>
                <a:lnTo>
                  <a:pt x="0" y="1165085"/>
                </a:lnTo>
                <a:lnTo>
                  <a:pt x="9143999" y="1165085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323" y="1550161"/>
            <a:ext cx="4303395" cy="264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Longtime</a:t>
            </a:r>
            <a:r>
              <a:rPr sz="2000" b="1" spc="-100" dirty="0">
                <a:solidFill>
                  <a:srgbClr val="0063A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3AA"/>
                </a:solidFill>
                <a:latin typeface="Arial"/>
                <a:cs typeface="Arial"/>
              </a:rPr>
              <a:t>coming…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297180" marR="5080" indent="-284480">
              <a:lnSpc>
                <a:spcPct val="110000"/>
              </a:lnSpc>
              <a:buChar char="•"/>
              <a:tabLst>
                <a:tab pos="297815" algn="l"/>
              </a:tabLst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Call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action </a:t>
            </a:r>
            <a:r>
              <a:rPr sz="1800" spc="-10" dirty="0">
                <a:solidFill>
                  <a:srgbClr val="0C0C0D"/>
                </a:solidFill>
                <a:latin typeface="Arial"/>
                <a:cs typeface="Arial"/>
              </a:rPr>
              <a:t>following </a:t>
            </a:r>
            <a:r>
              <a:rPr sz="1800" spc="-30" dirty="0">
                <a:solidFill>
                  <a:srgbClr val="0C0C0D"/>
                </a:solidFill>
                <a:latin typeface="Arial"/>
                <a:cs typeface="Arial"/>
              </a:rPr>
              <a:t>9/11,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Hurricanes  Katrina and </a:t>
            </a:r>
            <a:r>
              <a:rPr sz="1800" spc="-30" dirty="0">
                <a:solidFill>
                  <a:srgbClr val="0C0C0D"/>
                </a:solidFill>
                <a:latin typeface="Arial"/>
                <a:cs typeface="Arial"/>
              </a:rPr>
              <a:t>Sandy,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Ebola,</a:t>
            </a:r>
            <a:r>
              <a:rPr sz="1800" spc="3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Zika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C0C0D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698500" lvl="1" indent="-287020">
              <a:lnSpc>
                <a:spcPct val="100000"/>
              </a:lnSpc>
              <a:buChar char="–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Breakdowns in patient</a:t>
            </a:r>
            <a:r>
              <a:rPr sz="1600" spc="-2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C0C0D"/>
              </a:buClr>
              <a:buFont typeface="Arial"/>
              <a:buChar char="–"/>
            </a:pPr>
            <a:endParaRPr sz="1700">
              <a:latin typeface="Times New Roman"/>
              <a:cs typeface="Times New Roman"/>
            </a:endParaRPr>
          </a:p>
          <a:p>
            <a:pPr marL="698500" lvl="1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Inconsistent</a:t>
            </a:r>
            <a:r>
              <a:rPr sz="1600" spc="-3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standards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C0C0D"/>
              </a:buClr>
              <a:buFont typeface="Arial"/>
              <a:buChar char="–"/>
            </a:pPr>
            <a:endParaRPr sz="1700">
              <a:latin typeface="Times New Roman"/>
              <a:cs typeface="Times New Roman"/>
            </a:endParaRPr>
          </a:p>
          <a:p>
            <a:pPr marL="698500" lvl="1" indent="-287020">
              <a:lnSpc>
                <a:spcPct val="100000"/>
              </a:lnSpc>
              <a:buChar char="–"/>
              <a:tabLst>
                <a:tab pos="6985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Inconsistent levels of</a:t>
            </a:r>
            <a:r>
              <a:rPr sz="160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preparedness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411" y="4941442"/>
            <a:ext cx="4213860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buChar char="•"/>
              <a:tabLst>
                <a:tab pos="355600" algn="l"/>
              </a:tabLst>
            </a:pP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Debate on incentivizing </a:t>
            </a:r>
            <a:r>
              <a:rPr sz="1800" dirty="0">
                <a:solidFill>
                  <a:srgbClr val="0C0C0D"/>
                </a:solidFill>
                <a:latin typeface="Arial"/>
                <a:cs typeface="Arial"/>
              </a:rPr>
              <a:t>vs. </a:t>
            </a:r>
            <a:r>
              <a:rPr sz="1800" spc="-5" dirty="0">
                <a:solidFill>
                  <a:srgbClr val="0C0C0D"/>
                </a:solidFill>
                <a:latin typeface="Arial"/>
                <a:cs typeface="Arial"/>
              </a:rPr>
              <a:t>mandating  preparedness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5" dirty="0"/>
              <a:t>Origins of the</a:t>
            </a:r>
            <a:r>
              <a:rPr spc="-20" dirty="0"/>
              <a:t> </a:t>
            </a:r>
            <a:r>
              <a:rPr spc="-5" dirty="0"/>
              <a:t>rule</a:t>
            </a:r>
          </a:p>
        </p:txBody>
      </p:sp>
      <p:sp>
        <p:nvSpPr>
          <p:cNvPr id="6" name="object 6"/>
          <p:cNvSpPr/>
          <p:nvPr/>
        </p:nvSpPr>
        <p:spPr>
          <a:xfrm>
            <a:off x="5088635" y="4041647"/>
            <a:ext cx="4055364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3580" y="4236834"/>
            <a:ext cx="3697986" cy="742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1976" y="1807464"/>
            <a:ext cx="4002024" cy="1735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6666" y="2002840"/>
            <a:ext cx="3519677" cy="11479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8635" y="3072383"/>
            <a:ext cx="4055364" cy="1403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3580" y="3267354"/>
            <a:ext cx="3580765" cy="815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4203" y="2014727"/>
            <a:ext cx="2939796" cy="362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8420" y="2219325"/>
            <a:ext cx="2372995" cy="3018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3594" y="2214498"/>
            <a:ext cx="2382520" cy="3028315"/>
          </a:xfrm>
          <a:custGeom>
            <a:avLst/>
            <a:gdLst/>
            <a:ahLst/>
            <a:cxnLst/>
            <a:rect l="l" t="t" r="r" b="b"/>
            <a:pathLst>
              <a:path w="2382520" h="3028315">
                <a:moveTo>
                  <a:pt x="0" y="3027934"/>
                </a:moveTo>
                <a:lnTo>
                  <a:pt x="2382520" y="3027934"/>
                </a:lnTo>
                <a:lnTo>
                  <a:pt x="2382520" y="0"/>
                </a:lnTo>
                <a:lnTo>
                  <a:pt x="0" y="0"/>
                </a:lnTo>
                <a:lnTo>
                  <a:pt x="0" y="3027934"/>
                </a:lnTo>
                <a:close/>
              </a:path>
            </a:pathLst>
          </a:custGeom>
          <a:ln w="9525">
            <a:solidFill>
              <a:srgbClr val="939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"/>
            <a:ext cx="9130030" cy="1165225"/>
          </a:xfrm>
          <a:custGeom>
            <a:avLst/>
            <a:gdLst/>
            <a:ahLst/>
            <a:cxnLst/>
            <a:rect l="l" t="t" r="r" b="b"/>
            <a:pathLst>
              <a:path w="9130030" h="1165225">
                <a:moveTo>
                  <a:pt x="0" y="1165085"/>
                </a:moveTo>
                <a:lnTo>
                  <a:pt x="9129911" y="1165085"/>
                </a:lnTo>
                <a:lnTo>
                  <a:pt x="9129911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324" y="2458593"/>
            <a:ext cx="5330190" cy="253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0010" indent="-342900">
              <a:lnSpc>
                <a:spcPct val="110000"/>
              </a:lnSpc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Outlines emergency preparedness Conditions of  Participation (CoPs) &amp; Conditions for Coverage</a:t>
            </a:r>
            <a:r>
              <a:rPr sz="1600" spc="5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(CfCs)</a:t>
            </a:r>
            <a:endParaRPr sz="1600">
              <a:latin typeface="Arial"/>
              <a:cs typeface="Arial"/>
            </a:endParaRPr>
          </a:p>
          <a:p>
            <a:pPr marL="754380" marR="5080" lvl="1" indent="-284480">
              <a:lnSpc>
                <a:spcPct val="110100"/>
              </a:lnSpc>
              <a:spcBef>
                <a:spcPts val="980"/>
              </a:spcBef>
              <a:buFont typeface="Courier New"/>
              <a:buChar char="-"/>
              <a:tabLst>
                <a:tab pos="7550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CoPs and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CfCs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are health and safety standards all  participating providers must meet to receive  certificate of compliance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Applies to 17 provider and supplier</a:t>
            </a:r>
            <a:r>
              <a:rPr sz="1600" spc="2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types</a:t>
            </a:r>
            <a:endParaRPr sz="1600">
              <a:latin typeface="Arial"/>
              <a:cs typeface="Arial"/>
            </a:endParaRPr>
          </a:p>
          <a:p>
            <a:pPr marL="754380" marR="100330" lvl="1" indent="-284480">
              <a:lnSpc>
                <a:spcPct val="110000"/>
              </a:lnSpc>
              <a:spcBef>
                <a:spcPts val="980"/>
              </a:spcBef>
              <a:buFont typeface="Courier New"/>
              <a:buChar char="-"/>
              <a:tabLst>
                <a:tab pos="755015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Different emergency preparedness regulations for  each provider</a:t>
            </a:r>
            <a:r>
              <a:rPr sz="1600" spc="-4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type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What it</a:t>
            </a:r>
            <a:r>
              <a:rPr spc="-65" dirty="0"/>
              <a:t> </a:t>
            </a:r>
            <a:r>
              <a:rPr spc="-5" dirty="0"/>
              <a:t>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9074" y="5520829"/>
            <a:ext cx="7891145" cy="904875"/>
          </a:xfrm>
          <a:prstGeom prst="rect">
            <a:avLst/>
          </a:prstGeom>
          <a:solidFill>
            <a:srgbClr val="004A7E"/>
          </a:solidFill>
        </p:spPr>
        <p:txBody>
          <a:bodyPr vert="horz" wrap="square" lIns="0" tIns="24130" rIns="0" bIns="0" rtlCol="0">
            <a:spAutoFit/>
          </a:bodyPr>
          <a:lstStyle/>
          <a:p>
            <a:pPr marL="684530" marR="216535" indent="-5080" algn="ctr">
              <a:lnSpc>
                <a:spcPct val="110100"/>
              </a:lnSpc>
              <a:spcBef>
                <a:spcPts val="19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line: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Providers and Suppliers that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wish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to participate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Medicare and  Medicaid – i.e. the nation’s largest insurer – must demonstrate they meet new  emergency preparedness requirements in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rule.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1141" y="1231506"/>
            <a:ext cx="7813675" cy="797560"/>
          </a:xfrm>
          <a:prstGeom prst="rect">
            <a:avLst/>
          </a:prstGeom>
          <a:solidFill>
            <a:srgbClr val="004A7E"/>
          </a:solidFill>
        </p:spPr>
        <p:txBody>
          <a:bodyPr vert="horz" wrap="square" lIns="0" tIns="132080" rIns="0" bIns="0" rtlCol="0">
            <a:spAutoFit/>
          </a:bodyPr>
          <a:lstStyle/>
          <a:p>
            <a:pPr marL="1938020" marR="531495" indent="-1215390">
              <a:lnSpc>
                <a:spcPct val="100499"/>
              </a:lnSpc>
              <a:spcBef>
                <a:spcPts val="104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Purpose: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establish national emergency preparedness requirements,  consistent across provider and supplier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types.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1497" y="1297495"/>
          <a:ext cx="8508212" cy="4825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7411"/>
                <a:gridCol w="4710801"/>
              </a:tblGrid>
              <a:tr h="390778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Inpatient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C900"/>
                      </a:solidFill>
                      <a:prstDash val="solid"/>
                    </a:lnL>
                    <a:lnT w="9525">
                      <a:solidFill>
                        <a:srgbClr val="FFC900"/>
                      </a:solidFill>
                      <a:prstDash val="solid"/>
                    </a:lnT>
                    <a:lnB w="9525">
                      <a:solidFill>
                        <a:srgbClr val="FFC900"/>
                      </a:solidFill>
                      <a:prstDash val="solid"/>
                    </a:lnB>
                    <a:solidFill>
                      <a:srgbClr val="FFCA0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Outpatient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FFC900"/>
                      </a:solidFill>
                      <a:prstDash val="solid"/>
                    </a:lnR>
                    <a:lnT w="9525">
                      <a:solidFill>
                        <a:srgbClr val="FFC900"/>
                      </a:solidFill>
                      <a:prstDash val="solid"/>
                    </a:lnT>
                    <a:lnB w="9525">
                      <a:solidFill>
                        <a:srgbClr val="FFC900"/>
                      </a:solidFill>
                      <a:prstDash val="solid"/>
                    </a:lnB>
                    <a:solidFill>
                      <a:srgbClr val="FFCA04"/>
                    </a:solidFill>
                  </a:tcPr>
                </a:tc>
              </a:tr>
              <a:tr h="4434865">
                <a:tc>
                  <a:txBody>
                    <a:bodyPr/>
                    <a:lstStyle/>
                    <a:p>
                      <a:pPr marL="372745" indent="-2863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Hospitals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2745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Critical Access</a:t>
                      </a:r>
                      <a:r>
                        <a:rPr sz="1400" spc="-22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Hospitals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2745" marR="699135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Religious Nonmedical Health</a:t>
                      </a:r>
                      <a:r>
                        <a:rPr sz="1400" spc="-15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Care  Institutions</a:t>
                      </a:r>
                      <a:r>
                        <a:rPr sz="1400" spc="-7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(RNHCIs)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2745" marR="775335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Residential</a:t>
                      </a:r>
                      <a:r>
                        <a:rPr sz="1400" spc="-8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Treatment 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Facilities</a:t>
                      </a:r>
                      <a:r>
                        <a:rPr sz="1400" spc="-13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(PRTFs)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2745" marR="30861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400" spc="-2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Long-Term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1400" spc="-2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(LTC)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/ Skilled</a:t>
                      </a:r>
                      <a:r>
                        <a:rPr sz="1400" spc="-9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Nursing  Facilities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2745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373380" algn="l"/>
                        </a:tabLst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Intermediate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Care Facilities for</a:t>
                      </a:r>
                      <a:r>
                        <a:rPr sz="1400" spc="-8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Individuals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with Intellectual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Disabilities</a:t>
                      </a:r>
                      <a:r>
                        <a:rPr sz="1400" spc="-6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(ICF/IID)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C900"/>
                      </a:solidFill>
                      <a:prstDash val="solid"/>
                    </a:lnL>
                    <a:lnT w="9525">
                      <a:solidFill>
                        <a:srgbClr val="FFC900"/>
                      </a:solidFill>
                      <a:prstDash val="solid"/>
                    </a:lnT>
                    <a:lnB w="9525">
                      <a:solidFill>
                        <a:srgbClr val="FFC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Ambulatory Surgical</a:t>
                      </a:r>
                      <a:r>
                        <a:rPr sz="1400" spc="-14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Centers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marR="23495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Clinics, Rehabilitation Agencies, and Public Health  Agencies as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Providers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of Outpatient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Physical 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Therapy and Speech-Language Pathology</a:t>
                      </a:r>
                      <a:r>
                        <a:rPr sz="1400" spc="-18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Mental Health Centers</a:t>
                      </a:r>
                      <a:r>
                        <a:rPr sz="1400" spc="-16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(CMHCs)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marR="320675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Comprehensive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Outpatient Rehabilitation</a:t>
                      </a:r>
                      <a:r>
                        <a:rPr sz="1400" spc="-14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Facilities 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(CORFs)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End-Stage Renal Disease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(ESRD)</a:t>
                      </a:r>
                      <a:r>
                        <a:rPr sz="1400" spc="-15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Rural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Health Clinics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(RHCs)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and Federally</a:t>
                      </a:r>
                      <a:r>
                        <a:rPr sz="1400" spc="-114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Qualified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Health Centers</a:t>
                      </a:r>
                      <a:r>
                        <a:rPr sz="1400" spc="-13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(FQHCs)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Health Agencies</a:t>
                      </a:r>
                      <a:r>
                        <a:rPr sz="1400" spc="-19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(HHAs)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Hospice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Organ Procurement Organizations</a:t>
                      </a:r>
                      <a:r>
                        <a:rPr sz="1400" spc="-18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(OPOs)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Programs of All-Inclusive </a:t>
                      </a:r>
                      <a:r>
                        <a:rPr sz="1400" spc="-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for the Elderly</a:t>
                      </a:r>
                      <a:r>
                        <a:rPr sz="1400" spc="-265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(PACE)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2590" indent="-286385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403225" algn="l"/>
                        </a:tabLst>
                      </a:pPr>
                      <a:r>
                        <a:rPr sz="1400" spc="-1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Transplant</a:t>
                      </a:r>
                      <a:r>
                        <a:rPr sz="1400" spc="-9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C0C0D"/>
                          </a:solidFill>
                          <a:latin typeface="Arial"/>
                          <a:cs typeface="Arial"/>
                        </a:rPr>
                        <a:t>Centers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FFC900"/>
                      </a:solidFill>
                      <a:prstDash val="solid"/>
                    </a:lnR>
                    <a:lnT w="9525">
                      <a:solidFill>
                        <a:srgbClr val="FFC900"/>
                      </a:solidFill>
                      <a:prstDash val="solid"/>
                    </a:lnT>
                    <a:lnB w="9525">
                      <a:solidFill>
                        <a:srgbClr val="FFC9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12"/>
            <a:ext cx="9144000" cy="1165225"/>
          </a:xfrm>
          <a:custGeom>
            <a:avLst/>
            <a:gdLst/>
            <a:ahLst/>
            <a:cxnLst/>
            <a:rect l="l" t="t" r="r" b="b"/>
            <a:pathLst>
              <a:path w="9144000" h="1165225">
                <a:moveTo>
                  <a:pt x="0" y="1165085"/>
                </a:moveTo>
                <a:lnTo>
                  <a:pt x="9144000" y="1165085"/>
                </a:lnTo>
                <a:lnTo>
                  <a:pt x="9144000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Who does it apply</a:t>
            </a:r>
            <a:r>
              <a:rPr spc="-10" dirty="0"/>
              <a:t> </a:t>
            </a:r>
            <a:r>
              <a:rPr spc="-5" dirty="0"/>
              <a:t>to?</a:t>
            </a:r>
          </a:p>
        </p:txBody>
      </p:sp>
      <p:sp>
        <p:nvSpPr>
          <p:cNvPr id="5" name="object 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Four core</a:t>
            </a:r>
            <a:r>
              <a:rPr spc="-3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96085"/>
            <a:ext cx="8229600" cy="1672589"/>
          </a:xfrm>
          <a:custGeom>
            <a:avLst/>
            <a:gdLst/>
            <a:ahLst/>
            <a:cxnLst/>
            <a:rect l="l" t="t" r="r" b="b"/>
            <a:pathLst>
              <a:path w="8229600" h="1672589">
                <a:moveTo>
                  <a:pt x="0" y="167259"/>
                </a:moveTo>
                <a:lnTo>
                  <a:pt x="5973" y="122810"/>
                </a:lnTo>
                <a:lnTo>
                  <a:pt x="22830" y="82860"/>
                </a:lnTo>
                <a:lnTo>
                  <a:pt x="48977" y="49006"/>
                </a:lnTo>
                <a:lnTo>
                  <a:pt x="82820" y="22845"/>
                </a:lnTo>
                <a:lnTo>
                  <a:pt x="122766" y="5977"/>
                </a:lnTo>
                <a:lnTo>
                  <a:pt x="167220" y="0"/>
                </a:lnTo>
                <a:lnTo>
                  <a:pt x="8062341" y="0"/>
                </a:lnTo>
                <a:lnTo>
                  <a:pt x="8106789" y="5977"/>
                </a:lnTo>
                <a:lnTo>
                  <a:pt x="8146739" y="22845"/>
                </a:lnTo>
                <a:lnTo>
                  <a:pt x="8180593" y="49006"/>
                </a:lnTo>
                <a:lnTo>
                  <a:pt x="8206754" y="82860"/>
                </a:lnTo>
                <a:lnTo>
                  <a:pt x="8223622" y="122810"/>
                </a:lnTo>
                <a:lnTo>
                  <a:pt x="8229600" y="167259"/>
                </a:lnTo>
                <a:lnTo>
                  <a:pt x="8229600" y="1505077"/>
                </a:lnTo>
                <a:lnTo>
                  <a:pt x="8223622" y="1549525"/>
                </a:lnTo>
                <a:lnTo>
                  <a:pt x="8206754" y="1589475"/>
                </a:lnTo>
                <a:lnTo>
                  <a:pt x="8180593" y="1623329"/>
                </a:lnTo>
                <a:lnTo>
                  <a:pt x="8146739" y="1649490"/>
                </a:lnTo>
                <a:lnTo>
                  <a:pt x="8106789" y="1666358"/>
                </a:lnTo>
                <a:lnTo>
                  <a:pt x="8062341" y="1672336"/>
                </a:lnTo>
                <a:lnTo>
                  <a:pt x="167220" y="1672336"/>
                </a:lnTo>
                <a:lnTo>
                  <a:pt x="122766" y="1666358"/>
                </a:lnTo>
                <a:lnTo>
                  <a:pt x="82820" y="1649490"/>
                </a:lnTo>
                <a:lnTo>
                  <a:pt x="48977" y="1623329"/>
                </a:lnTo>
                <a:lnTo>
                  <a:pt x="22830" y="1589475"/>
                </a:lnTo>
                <a:lnTo>
                  <a:pt x="5973" y="1549525"/>
                </a:lnTo>
                <a:lnTo>
                  <a:pt x="0" y="1505077"/>
                </a:lnTo>
                <a:lnTo>
                  <a:pt x="0" y="167259"/>
                </a:lnTo>
                <a:close/>
              </a:path>
            </a:pathLst>
          </a:custGeom>
          <a:ln w="25400">
            <a:solidFill>
              <a:srgbClr val="FFCA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084" y="1813432"/>
            <a:ext cx="1550530" cy="1437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084" y="1813432"/>
            <a:ext cx="1550670" cy="1437640"/>
          </a:xfrm>
          <a:custGeom>
            <a:avLst/>
            <a:gdLst/>
            <a:ahLst/>
            <a:cxnLst/>
            <a:rect l="l" t="t" r="r" b="b"/>
            <a:pathLst>
              <a:path w="1550670" h="1437639">
                <a:moveTo>
                  <a:pt x="0" y="143763"/>
                </a:moveTo>
                <a:lnTo>
                  <a:pt x="7330" y="98283"/>
                </a:lnTo>
                <a:lnTo>
                  <a:pt x="27742" y="58814"/>
                </a:lnTo>
                <a:lnTo>
                  <a:pt x="58866" y="27708"/>
                </a:lnTo>
                <a:lnTo>
                  <a:pt x="98334" y="7319"/>
                </a:lnTo>
                <a:lnTo>
                  <a:pt x="143776" y="0"/>
                </a:lnTo>
                <a:lnTo>
                  <a:pt x="1406766" y="0"/>
                </a:lnTo>
                <a:lnTo>
                  <a:pt x="1452197" y="7319"/>
                </a:lnTo>
                <a:lnTo>
                  <a:pt x="1491661" y="27708"/>
                </a:lnTo>
                <a:lnTo>
                  <a:pt x="1522785" y="58814"/>
                </a:lnTo>
                <a:lnTo>
                  <a:pt x="1543198" y="98283"/>
                </a:lnTo>
                <a:lnTo>
                  <a:pt x="1550530" y="143763"/>
                </a:lnTo>
                <a:lnTo>
                  <a:pt x="1550530" y="1293876"/>
                </a:lnTo>
                <a:lnTo>
                  <a:pt x="1543198" y="1339307"/>
                </a:lnTo>
                <a:lnTo>
                  <a:pt x="1522785" y="1378770"/>
                </a:lnTo>
                <a:lnTo>
                  <a:pt x="1491661" y="1409895"/>
                </a:lnTo>
                <a:lnTo>
                  <a:pt x="1452197" y="1430308"/>
                </a:lnTo>
                <a:lnTo>
                  <a:pt x="1406766" y="1437639"/>
                </a:lnTo>
                <a:lnTo>
                  <a:pt x="143776" y="1437639"/>
                </a:lnTo>
                <a:lnTo>
                  <a:pt x="98334" y="1430308"/>
                </a:lnTo>
                <a:lnTo>
                  <a:pt x="58866" y="1409895"/>
                </a:lnTo>
                <a:lnTo>
                  <a:pt x="27742" y="1378770"/>
                </a:lnTo>
                <a:lnTo>
                  <a:pt x="7330" y="1339307"/>
                </a:lnTo>
                <a:lnTo>
                  <a:pt x="0" y="1293876"/>
                </a:lnTo>
                <a:lnTo>
                  <a:pt x="0" y="143763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348" y="3614420"/>
            <a:ext cx="1798320" cy="2645410"/>
          </a:xfrm>
          <a:custGeom>
            <a:avLst/>
            <a:gdLst/>
            <a:ahLst/>
            <a:cxnLst/>
            <a:rect l="l" t="t" r="r" b="b"/>
            <a:pathLst>
              <a:path w="1798320" h="2645410">
                <a:moveTo>
                  <a:pt x="1609242" y="2645282"/>
                </a:moveTo>
                <a:lnTo>
                  <a:pt x="188798" y="2645282"/>
                </a:lnTo>
                <a:lnTo>
                  <a:pt x="138609" y="2638538"/>
                </a:lnTo>
                <a:lnTo>
                  <a:pt x="93509" y="2619506"/>
                </a:lnTo>
                <a:lnTo>
                  <a:pt x="55298" y="2589985"/>
                </a:lnTo>
                <a:lnTo>
                  <a:pt x="25777" y="2551777"/>
                </a:lnTo>
                <a:lnTo>
                  <a:pt x="6744" y="2506681"/>
                </a:lnTo>
                <a:lnTo>
                  <a:pt x="0" y="2456497"/>
                </a:lnTo>
                <a:lnTo>
                  <a:pt x="0" y="0"/>
                </a:lnTo>
                <a:lnTo>
                  <a:pt x="1797964" y="0"/>
                </a:lnTo>
                <a:lnTo>
                  <a:pt x="1797964" y="2456497"/>
                </a:lnTo>
                <a:lnTo>
                  <a:pt x="1791225" y="2506681"/>
                </a:lnTo>
                <a:lnTo>
                  <a:pt x="1772206" y="2551777"/>
                </a:lnTo>
                <a:lnTo>
                  <a:pt x="1742703" y="2589985"/>
                </a:lnTo>
                <a:lnTo>
                  <a:pt x="1704511" y="2619506"/>
                </a:lnTo>
                <a:lnTo>
                  <a:pt x="1659425" y="2638538"/>
                </a:lnTo>
                <a:lnTo>
                  <a:pt x="1609242" y="2645282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664" y="3683380"/>
            <a:ext cx="1409700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C0C0D"/>
                </a:solidFill>
                <a:latin typeface="Arial"/>
                <a:cs typeface="Arial"/>
              </a:rPr>
              <a:t>Emergency</a:t>
            </a:r>
            <a:r>
              <a:rPr sz="1400" b="1" spc="-114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C0C0D"/>
                </a:solidFill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 marL="127000" marR="224790" indent="-114300">
              <a:lnSpc>
                <a:spcPts val="1250"/>
              </a:lnSpc>
              <a:spcBef>
                <a:spcPts val="120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Based on a</a:t>
            </a:r>
            <a:r>
              <a:rPr sz="1200" spc="-8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risk  assessment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C0C0D"/>
              </a:buClr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0" marR="52705" indent="-114300">
              <a:lnSpc>
                <a:spcPts val="1250"/>
              </a:lnSpc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Using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an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all-  hazards</a:t>
            </a:r>
            <a:r>
              <a:rPr sz="1200" spc="-4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approach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664" y="4960366"/>
            <a:ext cx="96202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ts val="1345"/>
              </a:lnSpc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Update</a:t>
            </a:r>
            <a:r>
              <a:rPr sz="1200" spc="-11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plan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345"/>
              </a:lnSpc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annually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7842" y="1813432"/>
            <a:ext cx="1550543" cy="143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7842" y="1813432"/>
            <a:ext cx="1550670" cy="1437640"/>
          </a:xfrm>
          <a:custGeom>
            <a:avLst/>
            <a:gdLst/>
            <a:ahLst/>
            <a:cxnLst/>
            <a:rect l="l" t="t" r="r" b="b"/>
            <a:pathLst>
              <a:path w="1550670" h="1437639">
                <a:moveTo>
                  <a:pt x="0" y="143763"/>
                </a:moveTo>
                <a:lnTo>
                  <a:pt x="7331" y="98283"/>
                </a:lnTo>
                <a:lnTo>
                  <a:pt x="27744" y="58814"/>
                </a:lnTo>
                <a:lnTo>
                  <a:pt x="58869" y="27708"/>
                </a:lnTo>
                <a:lnTo>
                  <a:pt x="98332" y="7319"/>
                </a:lnTo>
                <a:lnTo>
                  <a:pt x="143763" y="0"/>
                </a:lnTo>
                <a:lnTo>
                  <a:pt x="1406779" y="0"/>
                </a:lnTo>
                <a:lnTo>
                  <a:pt x="1452210" y="7319"/>
                </a:lnTo>
                <a:lnTo>
                  <a:pt x="1491673" y="27708"/>
                </a:lnTo>
                <a:lnTo>
                  <a:pt x="1522798" y="58814"/>
                </a:lnTo>
                <a:lnTo>
                  <a:pt x="1543211" y="98283"/>
                </a:lnTo>
                <a:lnTo>
                  <a:pt x="1550543" y="143763"/>
                </a:lnTo>
                <a:lnTo>
                  <a:pt x="1550543" y="1293876"/>
                </a:lnTo>
                <a:lnTo>
                  <a:pt x="1543211" y="1339307"/>
                </a:lnTo>
                <a:lnTo>
                  <a:pt x="1522798" y="1378770"/>
                </a:lnTo>
                <a:lnTo>
                  <a:pt x="1491673" y="1409895"/>
                </a:lnTo>
                <a:lnTo>
                  <a:pt x="1452210" y="1430308"/>
                </a:lnTo>
                <a:lnTo>
                  <a:pt x="1406779" y="1437639"/>
                </a:lnTo>
                <a:lnTo>
                  <a:pt x="143763" y="1437639"/>
                </a:lnTo>
                <a:lnTo>
                  <a:pt x="98332" y="1430308"/>
                </a:lnTo>
                <a:lnTo>
                  <a:pt x="58869" y="1409895"/>
                </a:lnTo>
                <a:lnTo>
                  <a:pt x="27744" y="1378770"/>
                </a:lnTo>
                <a:lnTo>
                  <a:pt x="7331" y="1339307"/>
                </a:lnTo>
                <a:lnTo>
                  <a:pt x="0" y="1293876"/>
                </a:lnTo>
                <a:lnTo>
                  <a:pt x="0" y="143763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4145" y="3614420"/>
            <a:ext cx="1798320" cy="2645410"/>
          </a:xfrm>
          <a:custGeom>
            <a:avLst/>
            <a:gdLst/>
            <a:ahLst/>
            <a:cxnLst/>
            <a:rect l="l" t="t" r="r" b="b"/>
            <a:pathLst>
              <a:path w="1798320" h="2645410">
                <a:moveTo>
                  <a:pt x="1609217" y="2645282"/>
                </a:moveTo>
                <a:lnTo>
                  <a:pt x="188722" y="2645282"/>
                </a:lnTo>
                <a:lnTo>
                  <a:pt x="138538" y="2638538"/>
                </a:lnTo>
                <a:lnTo>
                  <a:pt x="93453" y="2619506"/>
                </a:lnTo>
                <a:lnTo>
                  <a:pt x="55260" y="2589985"/>
                </a:lnTo>
                <a:lnTo>
                  <a:pt x="25757" y="2551777"/>
                </a:lnTo>
                <a:lnTo>
                  <a:pt x="6738" y="2506681"/>
                </a:lnTo>
                <a:lnTo>
                  <a:pt x="0" y="2456497"/>
                </a:lnTo>
                <a:lnTo>
                  <a:pt x="0" y="0"/>
                </a:lnTo>
                <a:lnTo>
                  <a:pt x="1797939" y="0"/>
                </a:lnTo>
                <a:lnTo>
                  <a:pt x="1797939" y="2456497"/>
                </a:lnTo>
                <a:lnTo>
                  <a:pt x="1791200" y="2506681"/>
                </a:lnTo>
                <a:lnTo>
                  <a:pt x="1772181" y="2551777"/>
                </a:lnTo>
                <a:lnTo>
                  <a:pt x="1742678" y="2589985"/>
                </a:lnTo>
                <a:lnTo>
                  <a:pt x="1704485" y="2619506"/>
                </a:lnTo>
                <a:lnTo>
                  <a:pt x="1659400" y="2638538"/>
                </a:lnTo>
                <a:lnTo>
                  <a:pt x="1609217" y="2645282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26766" y="3713860"/>
            <a:ext cx="1443355" cy="226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187960" indent="65405">
              <a:lnSpc>
                <a:spcPts val="1450"/>
              </a:lnSpc>
            </a:pPr>
            <a:r>
              <a:rPr sz="1400" b="1" dirty="0">
                <a:solidFill>
                  <a:srgbClr val="0C0C0D"/>
                </a:solidFill>
                <a:latin typeface="Arial"/>
                <a:cs typeface="Arial"/>
              </a:rPr>
              <a:t>Policies &amp;  Pr</a:t>
            </a:r>
            <a:r>
              <a:rPr sz="1400" b="1" spc="-10" dirty="0">
                <a:solidFill>
                  <a:srgbClr val="0C0C0D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C0C0D"/>
                </a:solidFill>
                <a:latin typeface="Arial"/>
                <a:cs typeface="Arial"/>
              </a:rPr>
              <a:t>ce</a:t>
            </a:r>
            <a:r>
              <a:rPr sz="1400" b="1" spc="-10" dirty="0">
                <a:solidFill>
                  <a:srgbClr val="0C0C0D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0C0C0D"/>
                </a:solidFill>
                <a:latin typeface="Arial"/>
                <a:cs typeface="Arial"/>
              </a:rPr>
              <a:t>res</a:t>
            </a:r>
            <a:endParaRPr sz="1400">
              <a:latin typeface="Arial"/>
              <a:cs typeface="Arial"/>
            </a:endParaRPr>
          </a:p>
          <a:p>
            <a:pPr marL="127000" marR="198755" indent="-114300">
              <a:lnSpc>
                <a:spcPct val="86200"/>
              </a:lnSpc>
              <a:spcBef>
                <a:spcPts val="119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Based on risk 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assessment</a:t>
            </a:r>
            <a:r>
              <a:rPr sz="1200" spc="-11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  emergency</a:t>
            </a:r>
            <a:r>
              <a:rPr sz="1200" spc="-7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plan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C0C0D"/>
              </a:buClr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0" marR="5080" indent="-114300">
              <a:lnSpc>
                <a:spcPct val="86400"/>
              </a:lnSpc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Must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address:  subsistence of</a:t>
            </a:r>
            <a:r>
              <a:rPr sz="1200" spc="-10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staff  and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patients, 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evacuation,  sheltering in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place,  tracking patients 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</a:t>
            </a:r>
            <a:r>
              <a:rPr sz="1200" spc="-8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staff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85614" y="1813432"/>
            <a:ext cx="1550543" cy="143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5614" y="1813432"/>
            <a:ext cx="1550670" cy="1437640"/>
          </a:xfrm>
          <a:custGeom>
            <a:avLst/>
            <a:gdLst/>
            <a:ahLst/>
            <a:cxnLst/>
            <a:rect l="l" t="t" r="r" b="b"/>
            <a:pathLst>
              <a:path w="1550670" h="1437639">
                <a:moveTo>
                  <a:pt x="0" y="143763"/>
                </a:moveTo>
                <a:lnTo>
                  <a:pt x="7331" y="98283"/>
                </a:lnTo>
                <a:lnTo>
                  <a:pt x="27744" y="58814"/>
                </a:lnTo>
                <a:lnTo>
                  <a:pt x="58869" y="27708"/>
                </a:lnTo>
                <a:lnTo>
                  <a:pt x="98332" y="7319"/>
                </a:lnTo>
                <a:lnTo>
                  <a:pt x="143763" y="0"/>
                </a:lnTo>
                <a:lnTo>
                  <a:pt x="1406778" y="0"/>
                </a:lnTo>
                <a:lnTo>
                  <a:pt x="1452210" y="7319"/>
                </a:lnTo>
                <a:lnTo>
                  <a:pt x="1491673" y="27708"/>
                </a:lnTo>
                <a:lnTo>
                  <a:pt x="1522798" y="58814"/>
                </a:lnTo>
                <a:lnTo>
                  <a:pt x="1543211" y="98283"/>
                </a:lnTo>
                <a:lnTo>
                  <a:pt x="1550543" y="143763"/>
                </a:lnTo>
                <a:lnTo>
                  <a:pt x="1550543" y="1293876"/>
                </a:lnTo>
                <a:lnTo>
                  <a:pt x="1543211" y="1339307"/>
                </a:lnTo>
                <a:lnTo>
                  <a:pt x="1522798" y="1378770"/>
                </a:lnTo>
                <a:lnTo>
                  <a:pt x="1491673" y="1409895"/>
                </a:lnTo>
                <a:lnTo>
                  <a:pt x="1452210" y="1430308"/>
                </a:lnTo>
                <a:lnTo>
                  <a:pt x="1406778" y="1437639"/>
                </a:lnTo>
                <a:lnTo>
                  <a:pt x="143763" y="1437639"/>
                </a:lnTo>
                <a:lnTo>
                  <a:pt x="98332" y="1430308"/>
                </a:lnTo>
                <a:lnTo>
                  <a:pt x="58869" y="1409895"/>
                </a:lnTo>
                <a:lnTo>
                  <a:pt x="27744" y="1378770"/>
                </a:lnTo>
                <a:lnTo>
                  <a:pt x="7331" y="1339307"/>
                </a:lnTo>
                <a:lnTo>
                  <a:pt x="0" y="1293876"/>
                </a:lnTo>
                <a:lnTo>
                  <a:pt x="0" y="143763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1915" y="3614420"/>
            <a:ext cx="1798320" cy="2645410"/>
          </a:xfrm>
          <a:custGeom>
            <a:avLst/>
            <a:gdLst/>
            <a:ahLst/>
            <a:cxnLst/>
            <a:rect l="l" t="t" r="r" b="b"/>
            <a:pathLst>
              <a:path w="1798320" h="2645410">
                <a:moveTo>
                  <a:pt x="1609217" y="2645282"/>
                </a:moveTo>
                <a:lnTo>
                  <a:pt x="188722" y="2645282"/>
                </a:lnTo>
                <a:lnTo>
                  <a:pt x="138538" y="2638538"/>
                </a:lnTo>
                <a:lnTo>
                  <a:pt x="93453" y="2619506"/>
                </a:lnTo>
                <a:lnTo>
                  <a:pt x="55260" y="2589985"/>
                </a:lnTo>
                <a:lnTo>
                  <a:pt x="25757" y="2551777"/>
                </a:lnTo>
                <a:lnTo>
                  <a:pt x="6738" y="2506681"/>
                </a:lnTo>
                <a:lnTo>
                  <a:pt x="0" y="2456497"/>
                </a:lnTo>
                <a:lnTo>
                  <a:pt x="0" y="0"/>
                </a:lnTo>
                <a:lnTo>
                  <a:pt x="1797939" y="0"/>
                </a:lnTo>
                <a:lnTo>
                  <a:pt x="1797939" y="2456497"/>
                </a:lnTo>
                <a:lnTo>
                  <a:pt x="1791200" y="2506681"/>
                </a:lnTo>
                <a:lnTo>
                  <a:pt x="1772181" y="2551777"/>
                </a:lnTo>
                <a:lnTo>
                  <a:pt x="1742678" y="2589985"/>
                </a:lnTo>
                <a:lnTo>
                  <a:pt x="1704485" y="2619506"/>
                </a:lnTo>
                <a:lnTo>
                  <a:pt x="1659400" y="2638538"/>
                </a:lnTo>
                <a:lnTo>
                  <a:pt x="1609217" y="2645282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90694" y="3698494"/>
            <a:ext cx="140144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8330" marR="5080" indent="-457200">
              <a:lnSpc>
                <a:spcPts val="1250"/>
              </a:lnSpc>
            </a:pPr>
            <a:r>
              <a:rPr sz="1200" b="1" dirty="0">
                <a:solidFill>
                  <a:srgbClr val="0C0C0D"/>
                </a:solidFill>
                <a:latin typeface="Arial"/>
                <a:cs typeface="Arial"/>
              </a:rPr>
              <a:t>Communic</a:t>
            </a:r>
            <a:r>
              <a:rPr sz="1200" b="1" spc="-5" dirty="0">
                <a:solidFill>
                  <a:srgbClr val="0C0C0D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C0C0D"/>
                </a:solidFill>
                <a:latin typeface="Arial"/>
                <a:cs typeface="Arial"/>
              </a:rPr>
              <a:t>tions  Plan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0" marR="53340" indent="-114300">
              <a:lnSpc>
                <a:spcPts val="1250"/>
              </a:lnSpc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Complies with 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Federal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</a:t>
            </a:r>
            <a:r>
              <a:rPr sz="1200" spc="-10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State 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laws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694" y="4792944"/>
            <a:ext cx="1386840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 algn="just">
              <a:lnSpc>
                <a:spcPct val="86200"/>
              </a:lnSpc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Coordinate</a:t>
            </a:r>
            <a:r>
              <a:rPr sz="1200" spc="-10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patient  care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within </a:t>
            </a:r>
            <a:r>
              <a:rPr sz="1200" spc="-15" dirty="0">
                <a:solidFill>
                  <a:srgbClr val="0C0C0D"/>
                </a:solidFill>
                <a:latin typeface="Arial"/>
                <a:cs typeface="Arial"/>
              </a:rPr>
              <a:t>facility, 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across</a:t>
            </a:r>
            <a:r>
              <a:rPr sz="1200" spc="-5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providers,</a:t>
            </a:r>
            <a:endParaRPr sz="1200">
              <a:latin typeface="Arial"/>
              <a:cs typeface="Arial"/>
            </a:endParaRPr>
          </a:p>
          <a:p>
            <a:pPr marL="127000" marR="14604">
              <a:lnSpc>
                <a:spcPct val="86100"/>
              </a:lnSpc>
              <a:spcBef>
                <a:spcPts val="5"/>
              </a:spcBef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 with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state</a:t>
            </a:r>
            <a:r>
              <a:rPr sz="1200" spc="-7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 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local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public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health 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 emergency  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63384" y="1813432"/>
            <a:ext cx="1550543" cy="1437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3384" y="1813432"/>
            <a:ext cx="1550670" cy="1437640"/>
          </a:xfrm>
          <a:custGeom>
            <a:avLst/>
            <a:gdLst/>
            <a:ahLst/>
            <a:cxnLst/>
            <a:rect l="l" t="t" r="r" b="b"/>
            <a:pathLst>
              <a:path w="1550670" h="1437639">
                <a:moveTo>
                  <a:pt x="0" y="143763"/>
                </a:moveTo>
                <a:lnTo>
                  <a:pt x="7331" y="98283"/>
                </a:lnTo>
                <a:lnTo>
                  <a:pt x="27744" y="58814"/>
                </a:lnTo>
                <a:lnTo>
                  <a:pt x="58869" y="27708"/>
                </a:lnTo>
                <a:lnTo>
                  <a:pt x="98332" y="7319"/>
                </a:lnTo>
                <a:lnTo>
                  <a:pt x="143764" y="0"/>
                </a:lnTo>
                <a:lnTo>
                  <a:pt x="1406779" y="0"/>
                </a:lnTo>
                <a:lnTo>
                  <a:pt x="1452210" y="7319"/>
                </a:lnTo>
                <a:lnTo>
                  <a:pt x="1491673" y="27708"/>
                </a:lnTo>
                <a:lnTo>
                  <a:pt x="1522798" y="58814"/>
                </a:lnTo>
                <a:lnTo>
                  <a:pt x="1543211" y="98283"/>
                </a:lnTo>
                <a:lnTo>
                  <a:pt x="1550543" y="143763"/>
                </a:lnTo>
                <a:lnTo>
                  <a:pt x="1550543" y="1293876"/>
                </a:lnTo>
                <a:lnTo>
                  <a:pt x="1543211" y="1339307"/>
                </a:lnTo>
                <a:lnTo>
                  <a:pt x="1522798" y="1378770"/>
                </a:lnTo>
                <a:lnTo>
                  <a:pt x="1491673" y="1409895"/>
                </a:lnTo>
                <a:lnTo>
                  <a:pt x="1452210" y="1430308"/>
                </a:lnTo>
                <a:lnTo>
                  <a:pt x="1406779" y="1437639"/>
                </a:lnTo>
                <a:lnTo>
                  <a:pt x="143764" y="1437639"/>
                </a:lnTo>
                <a:lnTo>
                  <a:pt x="98332" y="1430308"/>
                </a:lnTo>
                <a:lnTo>
                  <a:pt x="58869" y="1409895"/>
                </a:lnTo>
                <a:lnTo>
                  <a:pt x="27744" y="1378770"/>
                </a:lnTo>
                <a:lnTo>
                  <a:pt x="7331" y="1339307"/>
                </a:lnTo>
                <a:lnTo>
                  <a:pt x="0" y="1293876"/>
                </a:lnTo>
                <a:lnTo>
                  <a:pt x="0" y="143763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39686" y="3614420"/>
            <a:ext cx="1798320" cy="2645410"/>
          </a:xfrm>
          <a:custGeom>
            <a:avLst/>
            <a:gdLst/>
            <a:ahLst/>
            <a:cxnLst/>
            <a:rect l="l" t="t" r="r" b="b"/>
            <a:pathLst>
              <a:path w="1798320" h="2645410">
                <a:moveTo>
                  <a:pt x="1609217" y="2645282"/>
                </a:moveTo>
                <a:lnTo>
                  <a:pt x="188722" y="2645282"/>
                </a:lnTo>
                <a:lnTo>
                  <a:pt x="138538" y="2638538"/>
                </a:lnTo>
                <a:lnTo>
                  <a:pt x="93453" y="2619506"/>
                </a:lnTo>
                <a:lnTo>
                  <a:pt x="55260" y="2589985"/>
                </a:lnTo>
                <a:lnTo>
                  <a:pt x="25757" y="2551777"/>
                </a:lnTo>
                <a:lnTo>
                  <a:pt x="6738" y="2506681"/>
                </a:lnTo>
                <a:lnTo>
                  <a:pt x="0" y="2456497"/>
                </a:lnTo>
                <a:lnTo>
                  <a:pt x="0" y="0"/>
                </a:lnTo>
                <a:lnTo>
                  <a:pt x="1797939" y="0"/>
                </a:lnTo>
                <a:lnTo>
                  <a:pt x="1797939" y="2456497"/>
                </a:lnTo>
                <a:lnTo>
                  <a:pt x="1791200" y="2506681"/>
                </a:lnTo>
                <a:lnTo>
                  <a:pt x="1772181" y="2551777"/>
                </a:lnTo>
                <a:lnTo>
                  <a:pt x="1742678" y="2589985"/>
                </a:lnTo>
                <a:lnTo>
                  <a:pt x="1704485" y="2619506"/>
                </a:lnTo>
                <a:lnTo>
                  <a:pt x="1659400" y="2638538"/>
                </a:lnTo>
                <a:lnTo>
                  <a:pt x="1609217" y="2645282"/>
                </a:lnTo>
                <a:close/>
              </a:path>
            </a:pathLst>
          </a:custGeom>
          <a:ln w="25400">
            <a:solidFill>
              <a:srgbClr val="E7B8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68845" y="3698494"/>
            <a:ext cx="1492250" cy="126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930" marR="5080" indent="-394970">
              <a:lnSpc>
                <a:spcPts val="1250"/>
              </a:lnSpc>
            </a:pPr>
            <a:r>
              <a:rPr sz="1200" b="1" spc="-10" dirty="0">
                <a:solidFill>
                  <a:srgbClr val="0C0C0D"/>
                </a:solidFill>
                <a:latin typeface="Arial"/>
                <a:cs typeface="Arial"/>
              </a:rPr>
              <a:t>Training </a:t>
            </a:r>
            <a:r>
              <a:rPr sz="1200" b="1" spc="-5" dirty="0">
                <a:solidFill>
                  <a:srgbClr val="0C0C0D"/>
                </a:solidFill>
                <a:latin typeface="Arial"/>
                <a:cs typeface="Arial"/>
              </a:rPr>
              <a:t>&amp;</a:t>
            </a:r>
            <a:r>
              <a:rPr sz="1200" b="1" spc="-7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0C0D"/>
                </a:solidFill>
                <a:latin typeface="Arial"/>
                <a:cs typeface="Arial"/>
              </a:rPr>
              <a:t>Exercise  </a:t>
            </a:r>
            <a:r>
              <a:rPr sz="1200" b="1" spc="-5" dirty="0">
                <a:solidFill>
                  <a:srgbClr val="0C0C0D"/>
                </a:solidFill>
                <a:latin typeface="Arial"/>
                <a:cs typeface="Arial"/>
              </a:rPr>
              <a:t>Program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0" marR="102235" indent="-114300">
              <a:lnSpc>
                <a:spcPct val="86500"/>
              </a:lnSpc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Develop training  program, including  initial training on  policies </a:t>
            </a: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&amp; 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procedures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68845" y="5108575"/>
            <a:ext cx="1360805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>
              <a:lnSpc>
                <a:spcPts val="1250"/>
              </a:lnSpc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0C0C0D"/>
                </a:solidFill>
                <a:latin typeface="Arial"/>
                <a:cs typeface="Arial"/>
              </a:rPr>
              <a:t>Conduct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drills</a:t>
            </a:r>
            <a:r>
              <a:rPr sz="1200" spc="-7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C0C0D"/>
                </a:solidFill>
                <a:latin typeface="Arial"/>
                <a:cs typeface="Arial"/>
              </a:rPr>
              <a:t>and  exercises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30030" cy="1165225"/>
          </a:xfrm>
          <a:custGeom>
            <a:avLst/>
            <a:gdLst/>
            <a:ahLst/>
            <a:cxnLst/>
            <a:rect l="l" t="t" r="r" b="b"/>
            <a:pathLst>
              <a:path w="9130030" h="1165225">
                <a:moveTo>
                  <a:pt x="0" y="1165085"/>
                </a:moveTo>
                <a:lnTo>
                  <a:pt x="9129911" y="1165085"/>
                </a:lnTo>
                <a:lnTo>
                  <a:pt x="9129911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Risk Assessment and Emergency 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800" y="2058923"/>
            <a:ext cx="5766435" cy="245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Perform a risk assessment using an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“all-hazards” 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approach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664AC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664AC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marR="435609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Develop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emergency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plan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based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on the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risk  assessment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664AC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664AC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Update emergency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plan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at least</a:t>
            </a:r>
            <a:r>
              <a:rPr sz="1800" b="1" spc="1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annually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4689" y="2066544"/>
            <a:ext cx="2419604" cy="25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30030" cy="1165225"/>
          </a:xfrm>
          <a:custGeom>
            <a:avLst/>
            <a:gdLst/>
            <a:ahLst/>
            <a:cxnLst/>
            <a:rect l="l" t="t" r="r" b="b"/>
            <a:pathLst>
              <a:path w="9130030" h="1165225">
                <a:moveTo>
                  <a:pt x="0" y="1165085"/>
                </a:moveTo>
                <a:lnTo>
                  <a:pt x="9129911" y="1165085"/>
                </a:lnTo>
                <a:lnTo>
                  <a:pt x="9129911" y="0"/>
                </a:lnTo>
                <a:lnTo>
                  <a:pt x="0" y="0"/>
                </a:lnTo>
                <a:lnTo>
                  <a:pt x="0" y="1165085"/>
                </a:lnTo>
                <a:close/>
              </a:path>
            </a:pathLst>
          </a:custGeom>
          <a:solidFill>
            <a:srgbClr val="006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5" dirty="0"/>
              <a:t>Policies and</a:t>
            </a:r>
            <a:r>
              <a:rPr spc="-20" dirty="0"/>
              <a:t> </a:t>
            </a:r>
            <a:r>
              <a:rPr spc="-5" dirty="0"/>
              <a:t>Procedures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800" y="1556003"/>
            <a:ext cx="7099300" cy="425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285115">
              <a:lnSpc>
                <a:spcPct val="11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Develop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implement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policies 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procedures based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on the 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emergency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plan,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risk assessment, and communication</a:t>
            </a:r>
            <a:r>
              <a:rPr sz="1800" b="1" spc="70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61531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Policies 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procedures must address a range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issues 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90"/>
              </a:spcBef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Subsistence</a:t>
            </a:r>
            <a:r>
              <a:rPr sz="1600" spc="-6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needs,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C0C0D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Evacuation and shelter in place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C0D"/>
                </a:solidFill>
                <a:latin typeface="Arial"/>
                <a:cs typeface="Arial"/>
              </a:rPr>
              <a:t>plans,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C0C0D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Tracking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patients and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staff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during an</a:t>
            </a:r>
            <a:r>
              <a:rPr sz="1600" spc="10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C0C0D"/>
                </a:solidFill>
                <a:latin typeface="Arial"/>
                <a:cs typeface="Arial"/>
              </a:rPr>
              <a:t>emergency,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C0C0D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Medical documentation,</a:t>
            </a:r>
            <a:r>
              <a:rPr sz="1600" spc="-15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and;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C0C0D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Processes to develop arrangements </a:t>
            </a:r>
            <a:r>
              <a:rPr sz="1600" spc="-10" dirty="0">
                <a:solidFill>
                  <a:srgbClr val="0C0C0D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0C0C0D"/>
                </a:solidFill>
                <a:latin typeface="Arial"/>
                <a:cs typeface="Arial"/>
              </a:rPr>
              <a:t>other</a:t>
            </a:r>
            <a:r>
              <a:rPr sz="1600" spc="110" dirty="0">
                <a:solidFill>
                  <a:srgbClr val="0C0C0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0C0D"/>
                </a:solidFill>
                <a:latin typeface="Arial"/>
                <a:cs typeface="Arial"/>
              </a:rPr>
              <a:t>providers/suppliers</a:t>
            </a:r>
            <a:r>
              <a:rPr sz="1600" dirty="0">
                <a:solidFill>
                  <a:srgbClr val="1664AC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C0C0D"/>
              </a:buClr>
              <a:buFont typeface="Arial"/>
              <a:buChar char="–"/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1664AC"/>
                </a:solidFill>
                <a:latin typeface="Arial"/>
                <a:cs typeface="Arial"/>
              </a:rPr>
              <a:t>Review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update policies and </a:t>
            </a:r>
            <a:r>
              <a:rPr sz="1800" b="1" spc="-5" dirty="0">
                <a:solidFill>
                  <a:srgbClr val="1664AC"/>
                </a:solidFill>
                <a:latin typeface="Arial"/>
                <a:cs typeface="Arial"/>
              </a:rPr>
              <a:t>procedures at least</a:t>
            </a:r>
            <a:r>
              <a:rPr sz="1800" b="1" spc="25" dirty="0">
                <a:solidFill>
                  <a:srgbClr val="1664A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664AC"/>
                </a:solidFill>
                <a:latin typeface="Arial"/>
                <a:cs typeface="Arial"/>
              </a:rPr>
              <a:t>annually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6" y="6466801"/>
            <a:ext cx="6873748" cy="20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5040" y="2846832"/>
            <a:ext cx="3052571" cy="2212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0746" y="3042792"/>
            <a:ext cx="2463419" cy="1623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1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1296</Words>
  <Application>Microsoft Macintosh PowerPoint</Application>
  <PresentationFormat>On-screen Show (4:3)</PresentationFormat>
  <Paragraphs>261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Understanding the CMS Emergency</vt:lpstr>
      <vt:lpstr>Agenda</vt:lpstr>
      <vt:lpstr>Overview: CMS Emergency Preparedness Rule</vt:lpstr>
      <vt:lpstr>Origins of the rule</vt:lpstr>
      <vt:lpstr>What it is</vt:lpstr>
      <vt:lpstr>Who does it apply to?</vt:lpstr>
      <vt:lpstr>Four core elements</vt:lpstr>
      <vt:lpstr>Risk Assessment and Emergency Plan</vt:lpstr>
      <vt:lpstr>Policies and Procedures</vt:lpstr>
      <vt:lpstr>Communication Plan</vt:lpstr>
      <vt:lpstr>Training and Testing Program</vt:lpstr>
      <vt:lpstr>Other key elements</vt:lpstr>
      <vt:lpstr>Implementation timeline</vt:lpstr>
      <vt:lpstr>Interpretive guidelines</vt:lpstr>
      <vt:lpstr>Auditing and enforcement</vt:lpstr>
      <vt:lpstr>Costs of implementation</vt:lpstr>
      <vt:lpstr>Costs of implementation</vt:lpstr>
      <vt:lpstr>Role of healthcare coalitions</vt:lpstr>
      <vt:lpstr>PowerPoint Presentation</vt:lpstr>
      <vt:lpstr>Resources</vt:lpstr>
      <vt:lpstr>Resources cont.</vt:lpstr>
      <vt:lpstr>Specific considerations - inpatient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Farrell</dc:creator>
  <cp:lastModifiedBy>Tim White</cp:lastModifiedBy>
  <cp:revision>6</cp:revision>
  <cp:lastPrinted>2016-12-21T17:22:17Z</cp:lastPrinted>
  <dcterms:created xsi:type="dcterms:W3CDTF">2016-12-19T17:20:23Z</dcterms:created>
  <dcterms:modified xsi:type="dcterms:W3CDTF">2016-12-21T17:28:43Z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2016-12-19T00:00:00Z</vt:filetime>
  </property>
</Properties>
</file>