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3" r:id="rId1"/>
  </p:sldMasterIdLst>
  <p:handoutMasterIdLst>
    <p:handoutMasterId r:id="rId14"/>
  </p:handoutMasterIdLst>
  <p:sldIdLst>
    <p:sldId id="256" r:id="rId2"/>
    <p:sldId id="292" r:id="rId3"/>
    <p:sldId id="257" r:id="rId4"/>
    <p:sldId id="269" r:id="rId5"/>
    <p:sldId id="285" r:id="rId6"/>
    <p:sldId id="286" r:id="rId7"/>
    <p:sldId id="284" r:id="rId8"/>
    <p:sldId id="287" r:id="rId9"/>
    <p:sldId id="290" r:id="rId10"/>
    <p:sldId id="288" r:id="rId11"/>
    <p:sldId id="289" r:id="rId12"/>
    <p:sldId id="291" r:id="rId1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95" d="100"/>
          <a:sy n="195" d="100"/>
        </p:scale>
        <p:origin x="-2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A009754-661E-9741-B0DA-616758334248}" type="datetimeFigureOut">
              <a:rPr lang="en-US" smtClean="0"/>
              <a:t>12/27/16</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D42C1D9-A189-074C-BEA5-B99590F7EA24}" type="slidenum">
              <a:rPr lang="en-US" smtClean="0"/>
              <a:t>‹#›</a:t>
            </a:fld>
            <a:endParaRPr lang="en-US"/>
          </a:p>
        </p:txBody>
      </p:sp>
    </p:spTree>
    <p:extLst>
      <p:ext uri="{BB962C8B-B14F-4D97-AF65-F5344CB8AC3E}">
        <p14:creationId xmlns:p14="http://schemas.microsoft.com/office/powerpoint/2010/main" val="2150737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A45F9A4-B7FD-5249-B4B0-5BE09681B75D}" type="datetimeFigureOut">
              <a:rPr lang="en-US" smtClean="0"/>
              <a:t>12/27/16</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5F9A4-B7FD-5249-B4B0-5BE09681B75D}" type="datetimeFigureOut">
              <a:rPr lang="en-US" smtClean="0"/>
              <a:t>12/27/16</a:t>
            </a:fld>
            <a:endParaRPr lang="en-US"/>
          </a:p>
        </p:txBody>
      </p:sp>
      <p:sp>
        <p:nvSpPr>
          <p:cNvPr id="3" name="Footer Placeholder 2"/>
          <p:cNvSpPr>
            <a:spLocks noGrp="1"/>
          </p:cNvSpPr>
          <p:nvPr>
            <p:ph type="ftr" sz="quarter" idx="11"/>
          </p:nvPr>
        </p:nvSpPr>
        <p:spPr>
          <a:xfrm>
            <a:off x="5789613"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8D2AD28-BC7D-024E-BB2E-FD3E52332E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8D2AD28-BC7D-024E-BB2E-FD3E52332E88}"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8D2AD28-BC7D-024E-BB2E-FD3E52332E88}"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A45F9A4-B7FD-5249-B4B0-5BE09681B75D}" type="datetimeFigureOut">
              <a:rPr lang="en-US" smtClean="0"/>
              <a:t>12/27/16</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8D2AD28-BC7D-024E-BB2E-FD3E52332E8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A45F9A4-B7FD-5249-B4B0-5BE09681B75D}" type="datetimeFigureOut">
              <a:rPr lang="en-US" smtClean="0"/>
              <a:t>12/27/16</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8D2AD28-BC7D-024E-BB2E-FD3E52332E8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45F9A4-B7FD-5249-B4B0-5BE09681B75D}" type="datetimeFigureOut">
              <a:rPr lang="en-US" smtClean="0"/>
              <a:t>12/27/16</a:t>
            </a:fld>
            <a:endParaRPr lang="en-US"/>
          </a:p>
        </p:txBody>
      </p:sp>
      <p:sp>
        <p:nvSpPr>
          <p:cNvPr id="4" name="Footer Placeholder 3"/>
          <p:cNvSpPr>
            <a:spLocks noGrp="1"/>
          </p:cNvSpPr>
          <p:nvPr>
            <p:ph type="ftr" sz="quarter" idx="11"/>
          </p:nvPr>
        </p:nvSpPr>
        <p:spPr>
          <a:xfrm>
            <a:off x="5789613"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8D2AD28-BC7D-024E-BB2E-FD3E52332E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A45F9A4-B7FD-5249-B4B0-5BE09681B75D}" type="datetimeFigureOut">
              <a:rPr lang="en-US" smtClean="0"/>
              <a:t>12/27/16</a:t>
            </a:fld>
            <a:endParaRPr lang="en-US"/>
          </a:p>
        </p:txBody>
      </p:sp>
      <p:sp>
        <p:nvSpPr>
          <p:cNvPr id="5" name="Footer Placeholder 4"/>
          <p:cNvSpPr>
            <a:spLocks noGrp="1"/>
          </p:cNvSpPr>
          <p:nvPr>
            <p:ph type="ftr" sz="quarter" idx="11"/>
          </p:nvPr>
        </p:nvSpPr>
        <p:spPr>
          <a:xfrm>
            <a:off x="5789613"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8D2AD28-BC7D-024E-BB2E-FD3E52332E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A45F9A4-B7FD-5249-B4B0-5BE09681B75D}" type="datetimeFigureOut">
              <a:rPr lang="en-US" smtClean="0"/>
              <a:t>12/27/16</a:t>
            </a:fld>
            <a:endParaRPr lang="en-US"/>
          </a:p>
        </p:txBody>
      </p:sp>
      <p:sp>
        <p:nvSpPr>
          <p:cNvPr id="5" name="Footer Placeholder 4"/>
          <p:cNvSpPr>
            <a:spLocks noGrp="1"/>
          </p:cNvSpPr>
          <p:nvPr>
            <p:ph type="ftr" sz="quarter" idx="11"/>
          </p:nvPr>
        </p:nvSpPr>
        <p:spPr>
          <a:xfrm>
            <a:off x="7238999" y="6356350"/>
            <a:ext cx="1446213"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8D2AD28-BC7D-024E-BB2E-FD3E52332E88}"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8D2AD28-BC7D-024E-BB2E-FD3E52332E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A45F9A4-B7FD-5249-B4B0-5BE09681B75D}" type="datetimeFigureOut">
              <a:rPr lang="en-US" smtClean="0"/>
              <a:t>12/27/16</a:t>
            </a:fld>
            <a:endParaRPr lang="en-US"/>
          </a:p>
        </p:txBody>
      </p:sp>
      <p:sp>
        <p:nvSpPr>
          <p:cNvPr id="8" name="Footer Placeholder 7"/>
          <p:cNvSpPr>
            <a:spLocks noGrp="1"/>
          </p:cNvSpPr>
          <p:nvPr>
            <p:ph type="ftr" sz="quarter" idx="11"/>
          </p:nvPr>
        </p:nvSpPr>
        <p:spPr>
          <a:xfrm>
            <a:off x="5789613"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8D2AD28-BC7D-024E-BB2E-FD3E52332E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8D2AD28-BC7D-024E-BB2E-FD3E52332E88}"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8D2AD28-BC7D-024E-BB2E-FD3E52332E88}"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A45F9A4-B7FD-5249-B4B0-5BE09681B75D}" type="datetimeFigureOut">
              <a:rPr lang="en-US" smtClean="0"/>
              <a:t>12/27/16</a:t>
            </a:fld>
            <a:endParaRPr lang="en-US"/>
          </a:p>
        </p:txBody>
      </p:sp>
      <p:sp>
        <p:nvSpPr>
          <p:cNvPr id="6" name="Footer Placeholder 5"/>
          <p:cNvSpPr>
            <a:spLocks noGrp="1"/>
          </p:cNvSpPr>
          <p:nvPr>
            <p:ph type="ftr" sz="quarter" idx="11"/>
          </p:nvPr>
        </p:nvSpPr>
        <p:spPr>
          <a:xfrm>
            <a:off x="5789613"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8D2AD28-BC7D-024E-BB2E-FD3E52332E88}"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A45F9A4-B7FD-5249-B4B0-5BE09681B75D}" type="datetimeFigureOut">
              <a:rPr lang="en-US" smtClean="0"/>
              <a:t>12/27/16</a:t>
            </a:fld>
            <a:endParaRPr lang="en-US"/>
          </a:p>
        </p:txBody>
      </p:sp>
      <p:sp>
        <p:nvSpPr>
          <p:cNvPr id="4" name="Footer Placeholder 3"/>
          <p:cNvSpPr>
            <a:spLocks noGrp="1"/>
          </p:cNvSpPr>
          <p:nvPr>
            <p:ph type="ftr" sz="quarter" idx="11"/>
          </p:nvPr>
        </p:nvSpPr>
        <p:spPr>
          <a:xfrm>
            <a:off x="5789613"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8D2AD28-BC7D-024E-BB2E-FD3E52332E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7A45F9A4-B7FD-5249-B4B0-5BE09681B75D}" type="datetimeFigureOut">
              <a:rPr lang="en-US" smtClean="0"/>
              <a:t>12/27/16</a:t>
            </a:fld>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A8D2AD28-BC7D-024E-BB2E-FD3E52332E88}" type="slidenum">
              <a:rPr lang="en-US" smtClean="0"/>
              <a:t>‹#›</a:t>
            </a:fld>
            <a:endParaRPr lang="en-US"/>
          </a:p>
        </p:txBody>
      </p:sp>
      <p:pic>
        <p:nvPicPr>
          <p:cNvPr id="7" name="Picture 6" descr="AHCA and AALA_Color2.psd"/>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534728" y="5877938"/>
            <a:ext cx="2499327" cy="849215"/>
          </a:xfrm>
          <a:prstGeom prst="rect">
            <a:avLst/>
          </a:prstGeom>
        </p:spPr>
      </p:pic>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3348181"/>
            <a:ext cx="8228013" cy="749173"/>
          </a:xfrm>
        </p:spPr>
        <p:txBody>
          <a:bodyPr/>
          <a:lstStyle/>
          <a:p>
            <a:r>
              <a:rPr lang="en-US" sz="5000" dirty="0" smtClean="0"/>
              <a:t>Hazard Vulnerability Analysis Tool</a:t>
            </a:r>
            <a:endParaRPr lang="en-US" sz="5000" dirty="0"/>
          </a:p>
        </p:txBody>
      </p:sp>
      <p:sp>
        <p:nvSpPr>
          <p:cNvPr id="3" name="Subtitle 2"/>
          <p:cNvSpPr>
            <a:spLocks noGrp="1"/>
          </p:cNvSpPr>
          <p:nvPr>
            <p:ph type="subTitle" idx="1"/>
          </p:nvPr>
        </p:nvSpPr>
        <p:spPr>
          <a:xfrm>
            <a:off x="457199" y="4253507"/>
            <a:ext cx="8228013" cy="1066800"/>
          </a:xfrm>
        </p:spPr>
        <p:txBody>
          <a:bodyPr/>
          <a:lstStyle/>
          <a:p>
            <a:endParaRPr lang="en-US" dirty="0"/>
          </a:p>
        </p:txBody>
      </p:sp>
      <p:pic>
        <p:nvPicPr>
          <p:cNvPr id="17" name="Picture 16" descr="AHCA and AALA_Color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728" y="5877938"/>
            <a:ext cx="2499327" cy="849215"/>
          </a:xfrm>
          <a:prstGeom prst="rect">
            <a:avLst/>
          </a:prstGeom>
        </p:spPr>
      </p:pic>
    </p:spTree>
    <p:extLst>
      <p:ext uri="{BB962C8B-B14F-4D97-AF65-F5344CB8AC3E}">
        <p14:creationId xmlns:p14="http://schemas.microsoft.com/office/powerpoint/2010/main" val="3469508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Preparedness</a:t>
            </a:r>
            <a:br>
              <a:rPr lang="en-US" dirty="0" smtClean="0"/>
            </a:b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Status of current plans</a:t>
            </a:r>
          </a:p>
          <a:p>
            <a:pPr>
              <a:buClr>
                <a:schemeClr val="tx2">
                  <a:lumMod val="50000"/>
                </a:schemeClr>
              </a:buClr>
              <a:buFont typeface="Arial"/>
              <a:buChar char="•"/>
            </a:pPr>
            <a:r>
              <a:rPr lang="en-US" dirty="0" smtClean="0"/>
              <a:t>Frequency of drills</a:t>
            </a:r>
          </a:p>
          <a:p>
            <a:pPr>
              <a:buClr>
                <a:schemeClr val="tx2">
                  <a:lumMod val="50000"/>
                </a:schemeClr>
              </a:buClr>
              <a:buFont typeface="Arial"/>
              <a:buChar char="•"/>
            </a:pPr>
            <a:r>
              <a:rPr lang="en-US" dirty="0" smtClean="0"/>
              <a:t>Training status</a:t>
            </a:r>
          </a:p>
          <a:p>
            <a:pPr>
              <a:buClr>
                <a:schemeClr val="tx2">
                  <a:lumMod val="50000"/>
                </a:schemeClr>
              </a:buClr>
              <a:buFont typeface="Arial"/>
              <a:buChar char="•"/>
            </a:pPr>
            <a:r>
              <a:rPr lang="en-US" dirty="0" smtClean="0"/>
              <a:t>Insurance</a:t>
            </a:r>
          </a:p>
          <a:p>
            <a:pPr>
              <a:buClr>
                <a:schemeClr val="tx2">
                  <a:lumMod val="50000"/>
                </a:schemeClr>
              </a:buClr>
              <a:buFont typeface="Arial"/>
              <a:buChar char="•"/>
            </a:pPr>
            <a:r>
              <a:rPr lang="en-US" dirty="0" smtClean="0"/>
              <a:t>Availability of alternate sources for critical supplies/services</a:t>
            </a:r>
            <a:endParaRPr lang="en-US" dirty="0"/>
          </a:p>
        </p:txBody>
      </p:sp>
    </p:spTree>
    <p:extLst>
      <p:ext uri="{BB962C8B-B14F-4D97-AF65-F5344CB8AC3E}">
        <p14:creationId xmlns:p14="http://schemas.microsoft.com/office/powerpoint/2010/main" val="2783091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Internal Resources</a:t>
            </a:r>
            <a:br>
              <a:rPr lang="en-US" dirty="0" smtClean="0"/>
            </a:br>
            <a:endParaRPr lang="en-US" dirty="0"/>
          </a:p>
        </p:txBody>
      </p:sp>
      <p:sp>
        <p:nvSpPr>
          <p:cNvPr id="3" name="Content Placeholder 2"/>
          <p:cNvSpPr>
            <a:spLocks noGrp="1"/>
          </p:cNvSpPr>
          <p:nvPr>
            <p:ph idx="1"/>
          </p:nvPr>
        </p:nvSpPr>
        <p:spPr/>
        <p:txBody>
          <a:bodyPr>
            <a:normAutofit/>
          </a:bodyPr>
          <a:lstStyle/>
          <a:p>
            <a:pPr>
              <a:buClr>
                <a:schemeClr val="tx2">
                  <a:lumMod val="50000"/>
                </a:schemeClr>
              </a:buClr>
              <a:buFont typeface="Arial"/>
              <a:buChar char="•"/>
            </a:pPr>
            <a:r>
              <a:rPr lang="en-US" dirty="0" smtClean="0"/>
              <a:t>Types of supplies on hand/will they meet need</a:t>
            </a:r>
          </a:p>
          <a:p>
            <a:pPr>
              <a:buClr>
                <a:schemeClr val="tx2">
                  <a:lumMod val="50000"/>
                </a:schemeClr>
              </a:buClr>
              <a:buFont typeface="Arial"/>
              <a:buChar char="•"/>
            </a:pPr>
            <a:r>
              <a:rPr lang="en-US" dirty="0" smtClean="0"/>
              <a:t>Volume of supplies on hand/will they meet need</a:t>
            </a:r>
          </a:p>
          <a:p>
            <a:pPr>
              <a:buClr>
                <a:schemeClr val="tx2">
                  <a:lumMod val="50000"/>
                </a:schemeClr>
              </a:buClr>
              <a:buFont typeface="Arial"/>
              <a:buChar char="•"/>
            </a:pPr>
            <a:r>
              <a:rPr lang="en-US" dirty="0" smtClean="0"/>
              <a:t>Staff availability</a:t>
            </a:r>
          </a:p>
          <a:p>
            <a:pPr>
              <a:buClr>
                <a:schemeClr val="tx2">
                  <a:lumMod val="50000"/>
                </a:schemeClr>
              </a:buClr>
              <a:buFont typeface="Arial"/>
              <a:buChar char="•"/>
            </a:pPr>
            <a:r>
              <a:rPr lang="en-US" dirty="0" smtClean="0"/>
              <a:t>Availability of back-up systems</a:t>
            </a:r>
          </a:p>
          <a:p>
            <a:pPr>
              <a:buClr>
                <a:schemeClr val="tx2">
                  <a:lumMod val="50000"/>
                </a:schemeClr>
              </a:buClr>
              <a:buFont typeface="Arial"/>
              <a:buChar char="•"/>
            </a:pPr>
            <a:r>
              <a:rPr lang="en-US" dirty="0" smtClean="0"/>
              <a:t>Internal resources ability to withstand disasters/survivability</a:t>
            </a:r>
            <a:endParaRPr lang="en-US" dirty="0"/>
          </a:p>
        </p:txBody>
      </p:sp>
    </p:spTree>
    <p:extLst>
      <p:ext uri="{BB962C8B-B14F-4D97-AF65-F5344CB8AC3E}">
        <p14:creationId xmlns:p14="http://schemas.microsoft.com/office/powerpoint/2010/main" val="1634415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External Resources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Clr>
                <a:schemeClr val="tx2">
                  <a:lumMod val="50000"/>
                </a:schemeClr>
              </a:buClr>
              <a:buFont typeface="Arial"/>
              <a:buChar char="•"/>
            </a:pPr>
            <a:r>
              <a:rPr lang="en-US" dirty="0" smtClean="0"/>
              <a:t>Types of agreements with community agencies/drills</a:t>
            </a:r>
          </a:p>
          <a:p>
            <a:pPr>
              <a:buClr>
                <a:schemeClr val="tx2">
                  <a:lumMod val="50000"/>
                </a:schemeClr>
              </a:buClr>
              <a:buFont typeface="Arial"/>
              <a:buChar char="•"/>
            </a:pPr>
            <a:r>
              <a:rPr lang="en-US" dirty="0" smtClean="0"/>
              <a:t>Coordination with local and state agencies</a:t>
            </a:r>
          </a:p>
          <a:p>
            <a:pPr>
              <a:buClr>
                <a:schemeClr val="tx2">
                  <a:lumMod val="50000"/>
                </a:schemeClr>
              </a:buClr>
              <a:buFont typeface="Arial"/>
              <a:buChar char="•"/>
            </a:pPr>
            <a:r>
              <a:rPr lang="en-US" dirty="0" smtClean="0"/>
              <a:t>Coordination with proximal health care facilities</a:t>
            </a:r>
          </a:p>
          <a:p>
            <a:pPr>
              <a:buClr>
                <a:schemeClr val="tx2">
                  <a:lumMod val="50000"/>
                </a:schemeClr>
              </a:buClr>
              <a:buFont typeface="Arial"/>
              <a:buChar char="•"/>
            </a:pPr>
            <a:r>
              <a:rPr lang="en-US" dirty="0" smtClean="0"/>
              <a:t>Coordination with treatment specific facilities</a:t>
            </a:r>
          </a:p>
          <a:p>
            <a:pPr>
              <a:buClr>
                <a:schemeClr val="tx2">
                  <a:lumMod val="50000"/>
                </a:schemeClr>
              </a:buClr>
              <a:buFont typeface="Arial"/>
              <a:buChar char="•"/>
            </a:pPr>
            <a:r>
              <a:rPr lang="en-US" dirty="0" smtClean="0"/>
              <a:t>Community resources</a:t>
            </a:r>
          </a:p>
          <a:p>
            <a:pPr>
              <a:buClr>
                <a:schemeClr val="tx2">
                  <a:lumMod val="50000"/>
                </a:schemeClr>
              </a:buClr>
              <a:buFont typeface="Arial"/>
              <a:buChar char="•"/>
            </a:pPr>
            <a:r>
              <a:rPr lang="en-US" dirty="0" smtClean="0"/>
              <a:t>Coordination of like facilities</a:t>
            </a:r>
            <a:endParaRPr lang="en-US" dirty="0"/>
          </a:p>
        </p:txBody>
      </p:sp>
    </p:spTree>
    <p:extLst>
      <p:ext uri="{BB962C8B-B14F-4D97-AF65-F5344CB8AC3E}">
        <p14:creationId xmlns:p14="http://schemas.microsoft.com/office/powerpoint/2010/main" val="163248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2017 Long Term Care Emergency Preparedness District Roundtable Training</a:t>
            </a:r>
            <a:endParaRPr lang="en-US" sz="2800" dirty="0"/>
          </a:p>
        </p:txBody>
      </p:sp>
      <p:sp>
        <p:nvSpPr>
          <p:cNvPr id="3" name="Content Placeholder 2"/>
          <p:cNvSpPr>
            <a:spLocks noGrp="1"/>
          </p:cNvSpPr>
          <p:nvPr>
            <p:ph idx="1"/>
          </p:nvPr>
        </p:nvSpPr>
        <p:spPr/>
        <p:txBody>
          <a:bodyPr/>
          <a:lstStyle/>
          <a:p>
            <a:pPr marL="0" indent="0">
              <a:buNone/>
            </a:pPr>
            <a:r>
              <a:rPr lang="en-US" b="1" dirty="0" smtClean="0"/>
              <a:t>Funding for this conference was made possible ( in part) by the Centers for Disease Control and Prevention. The views expressed in written conference materials or publications and by speakers and moderators do not necessarily reflect the official policies of the Department of Health and Human Services, nor does the mention of trade names, commercial practices, or organizations imply endorsement by the U.S. Government.</a:t>
            </a:r>
          </a:p>
        </p:txBody>
      </p:sp>
      <p:pic>
        <p:nvPicPr>
          <p:cNvPr id="6" name="Picture 5"/>
          <p:cNvPicPr>
            <a:picLocks noChangeAspect="1"/>
          </p:cNvPicPr>
          <p:nvPr/>
        </p:nvPicPr>
        <p:blipFill>
          <a:blip r:embed="rId2"/>
          <a:stretch>
            <a:fillRect/>
          </a:stretch>
        </p:blipFill>
        <p:spPr>
          <a:xfrm>
            <a:off x="233297" y="5911222"/>
            <a:ext cx="1520476" cy="946778"/>
          </a:xfrm>
          <a:prstGeom prst="rect">
            <a:avLst/>
          </a:prstGeom>
        </p:spPr>
      </p:pic>
      <p:pic>
        <p:nvPicPr>
          <p:cNvPr id="8" name="Picture 7"/>
          <p:cNvPicPr>
            <a:picLocks noChangeAspect="1"/>
          </p:cNvPicPr>
          <p:nvPr/>
        </p:nvPicPr>
        <p:blipFill>
          <a:blip r:embed="rId3"/>
          <a:stretch>
            <a:fillRect/>
          </a:stretch>
        </p:blipFill>
        <p:spPr>
          <a:xfrm>
            <a:off x="3840673" y="5828072"/>
            <a:ext cx="1037487" cy="961896"/>
          </a:xfrm>
          <a:prstGeom prst="rect">
            <a:avLst/>
          </a:prstGeom>
        </p:spPr>
      </p:pic>
    </p:spTree>
    <p:extLst>
      <p:ext uri="{BB962C8B-B14F-4D97-AF65-F5344CB8AC3E}">
        <p14:creationId xmlns:p14="http://schemas.microsoft.com/office/powerpoint/2010/main" val="148806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775" y="2770094"/>
            <a:ext cx="7662864" cy="3697853"/>
          </a:xfrm>
        </p:spPr>
        <p:txBody>
          <a:bodyPr/>
          <a:lstStyle/>
          <a:p>
            <a:pPr>
              <a:buClr>
                <a:schemeClr val="tx1"/>
              </a:buClr>
              <a:buFont typeface="Arial"/>
              <a:buChar char="•"/>
            </a:pPr>
            <a:r>
              <a:rPr lang="en-US" dirty="0" smtClean="0"/>
              <a:t>Evaluate potential for event and response among the following categories using the hazard specific scale.</a:t>
            </a:r>
          </a:p>
          <a:p>
            <a:pPr>
              <a:buClr>
                <a:schemeClr val="tx1"/>
              </a:buClr>
              <a:buFont typeface="Arial"/>
              <a:buChar char="•"/>
            </a:pPr>
            <a:r>
              <a:rPr lang="en-US" dirty="0" smtClean="0"/>
              <a:t> Assume each event incident occurs at the worst possible time (e.g. during peak patient loads)</a:t>
            </a:r>
            <a:endParaRPr lang="en-US" dirty="0"/>
          </a:p>
        </p:txBody>
      </p:sp>
      <p:sp>
        <p:nvSpPr>
          <p:cNvPr id="2" name="TextBox 1"/>
          <p:cNvSpPr txBox="1"/>
          <p:nvPr/>
        </p:nvSpPr>
        <p:spPr>
          <a:xfrm>
            <a:off x="739776" y="1013387"/>
            <a:ext cx="7662864" cy="646331"/>
          </a:xfrm>
          <a:prstGeom prst="rect">
            <a:avLst/>
          </a:prstGeom>
          <a:noFill/>
        </p:spPr>
        <p:txBody>
          <a:bodyPr wrap="square" rtlCol="0">
            <a:spAutoFit/>
          </a:bodyPr>
          <a:lstStyle/>
          <a:p>
            <a:r>
              <a:rPr lang="en-US" sz="3600" dirty="0" smtClean="0"/>
              <a:t>Hazard Vulnerability Analysis Tool </a:t>
            </a:r>
            <a:endParaRPr lang="en-US" sz="3600" dirty="0"/>
          </a:p>
        </p:txBody>
      </p:sp>
    </p:spTree>
    <p:extLst>
      <p:ext uri="{BB962C8B-B14F-4D97-AF65-F5344CB8AC3E}">
        <p14:creationId xmlns:p14="http://schemas.microsoft.com/office/powerpoint/2010/main" val="297598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Probability</a:t>
            </a:r>
            <a:br>
              <a:rPr lang="en-US" dirty="0" smtClean="0"/>
            </a:b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Known Risk</a:t>
            </a:r>
          </a:p>
          <a:p>
            <a:pPr>
              <a:buClr>
                <a:schemeClr val="tx2">
                  <a:lumMod val="50000"/>
                </a:schemeClr>
              </a:buClr>
              <a:buFont typeface="Arial"/>
              <a:buChar char="•"/>
            </a:pPr>
            <a:r>
              <a:rPr lang="en-US" dirty="0" smtClean="0"/>
              <a:t>Historical Data</a:t>
            </a:r>
          </a:p>
          <a:p>
            <a:pPr>
              <a:buClr>
                <a:schemeClr val="tx2">
                  <a:lumMod val="50000"/>
                </a:schemeClr>
              </a:buClr>
              <a:buFont typeface="Arial"/>
              <a:buChar char="•"/>
            </a:pPr>
            <a:r>
              <a:rPr lang="en-US" dirty="0" smtClean="0"/>
              <a:t>Manufacturer/vendor statistics</a:t>
            </a:r>
            <a:endParaRPr lang="en-US" dirty="0"/>
          </a:p>
        </p:txBody>
      </p:sp>
    </p:spTree>
    <p:extLst>
      <p:ext uri="{BB962C8B-B14F-4D97-AF65-F5344CB8AC3E}">
        <p14:creationId xmlns:p14="http://schemas.microsoft.com/office/powerpoint/2010/main" val="242949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Response</a:t>
            </a: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Time to marshal an on-scene response </a:t>
            </a:r>
          </a:p>
          <a:p>
            <a:pPr>
              <a:buClr>
                <a:schemeClr val="tx2">
                  <a:lumMod val="50000"/>
                </a:schemeClr>
              </a:buClr>
              <a:buFont typeface="Arial"/>
              <a:buChar char="•"/>
            </a:pPr>
            <a:r>
              <a:rPr lang="en-US" dirty="0" smtClean="0"/>
              <a:t>Scope of response capability</a:t>
            </a:r>
          </a:p>
          <a:p>
            <a:pPr>
              <a:buClr>
                <a:schemeClr val="tx2">
                  <a:lumMod val="50000"/>
                </a:schemeClr>
              </a:buClr>
              <a:buFont typeface="Arial"/>
              <a:buChar char="•"/>
            </a:pPr>
            <a:r>
              <a:rPr lang="en-US" dirty="0" smtClean="0"/>
              <a:t>Historical evaluation of response success</a:t>
            </a:r>
            <a:endParaRPr lang="en-US" dirty="0"/>
          </a:p>
        </p:txBody>
      </p:sp>
    </p:spTree>
    <p:extLst>
      <p:ext uri="{BB962C8B-B14F-4D97-AF65-F5344CB8AC3E}">
        <p14:creationId xmlns:p14="http://schemas.microsoft.com/office/powerpoint/2010/main" val="3909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Human Impact</a:t>
            </a: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Potential for staff death or injury</a:t>
            </a:r>
          </a:p>
          <a:p>
            <a:pPr>
              <a:buClr>
                <a:schemeClr val="tx2">
                  <a:lumMod val="50000"/>
                </a:schemeClr>
              </a:buClr>
              <a:buFont typeface="Arial"/>
              <a:buChar char="•"/>
            </a:pPr>
            <a:r>
              <a:rPr lang="en-US" dirty="0" smtClean="0"/>
              <a:t>Potential for resident death or injury</a:t>
            </a:r>
          </a:p>
        </p:txBody>
      </p:sp>
    </p:spTree>
    <p:extLst>
      <p:ext uri="{BB962C8B-B14F-4D97-AF65-F5344CB8AC3E}">
        <p14:creationId xmlns:p14="http://schemas.microsoft.com/office/powerpoint/2010/main" val="207735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Property Impact</a:t>
            </a:r>
            <a:br>
              <a:rPr lang="en-US" dirty="0" smtClean="0"/>
            </a:b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Cost to replace</a:t>
            </a:r>
          </a:p>
          <a:p>
            <a:pPr>
              <a:buClr>
                <a:schemeClr val="tx2">
                  <a:lumMod val="50000"/>
                </a:schemeClr>
              </a:buClr>
              <a:buFont typeface="Arial"/>
              <a:buChar char="•"/>
            </a:pPr>
            <a:r>
              <a:rPr lang="en-US" dirty="0" smtClean="0"/>
              <a:t>Cost to set up temporary replacement</a:t>
            </a:r>
          </a:p>
          <a:p>
            <a:pPr>
              <a:buClr>
                <a:schemeClr val="tx2">
                  <a:lumMod val="50000"/>
                </a:schemeClr>
              </a:buClr>
              <a:buFont typeface="Arial"/>
              <a:buChar char="•"/>
            </a:pPr>
            <a:r>
              <a:rPr lang="en-US" dirty="0" smtClean="0"/>
              <a:t>Cost to repair</a:t>
            </a:r>
          </a:p>
          <a:p>
            <a:pPr>
              <a:buClr>
                <a:schemeClr val="tx2">
                  <a:lumMod val="50000"/>
                </a:schemeClr>
              </a:buClr>
              <a:buFont typeface="Arial"/>
              <a:buChar char="•"/>
            </a:pPr>
            <a:r>
              <a:rPr lang="en-US" dirty="0" smtClean="0"/>
              <a:t>Time to recover</a:t>
            </a:r>
            <a:endParaRPr lang="en-US" dirty="0"/>
          </a:p>
        </p:txBody>
      </p:sp>
    </p:spTree>
    <p:extLst>
      <p:ext uri="{BB962C8B-B14F-4D97-AF65-F5344CB8AC3E}">
        <p14:creationId xmlns:p14="http://schemas.microsoft.com/office/powerpoint/2010/main" val="136401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Business Impact</a:t>
            </a:r>
            <a:br>
              <a:rPr lang="en-US" dirty="0" smtClean="0"/>
            </a:b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Business interruption</a:t>
            </a:r>
          </a:p>
          <a:p>
            <a:pPr>
              <a:buClr>
                <a:schemeClr val="tx2">
                  <a:lumMod val="50000"/>
                </a:schemeClr>
              </a:buClr>
              <a:buFont typeface="Arial"/>
              <a:buChar char="•"/>
            </a:pPr>
            <a:r>
              <a:rPr lang="en-US" dirty="0" smtClean="0"/>
              <a:t>Employees unable to report to work</a:t>
            </a:r>
          </a:p>
          <a:p>
            <a:pPr>
              <a:buClr>
                <a:schemeClr val="tx2">
                  <a:lumMod val="50000"/>
                </a:schemeClr>
              </a:buClr>
              <a:buFont typeface="Arial"/>
              <a:buChar char="•"/>
            </a:pPr>
            <a:r>
              <a:rPr lang="en-US" dirty="0" smtClean="0"/>
              <a:t>Customers unable to reach facility</a:t>
            </a:r>
          </a:p>
          <a:p>
            <a:pPr>
              <a:buClr>
                <a:schemeClr val="tx2">
                  <a:lumMod val="50000"/>
                </a:schemeClr>
              </a:buClr>
              <a:buFont typeface="Arial"/>
              <a:buChar char="•"/>
            </a:pPr>
            <a:r>
              <a:rPr lang="en-US" dirty="0" smtClean="0"/>
              <a:t>Reputation and public image</a:t>
            </a:r>
          </a:p>
          <a:p>
            <a:pPr>
              <a:buClr>
                <a:schemeClr val="tx2">
                  <a:lumMod val="50000"/>
                </a:schemeClr>
              </a:buClr>
              <a:buFont typeface="Arial"/>
              <a:buChar char="•"/>
            </a:pPr>
            <a:r>
              <a:rPr lang="en-US" dirty="0" smtClean="0"/>
              <a:t>Financial impact/burden</a:t>
            </a:r>
            <a:endParaRPr lang="en-US" dirty="0"/>
          </a:p>
        </p:txBody>
      </p:sp>
    </p:spTree>
    <p:extLst>
      <p:ext uri="{BB962C8B-B14F-4D97-AF65-F5344CB8AC3E}">
        <p14:creationId xmlns:p14="http://schemas.microsoft.com/office/powerpoint/2010/main" val="347830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1406808"/>
          </a:xfrm>
        </p:spPr>
        <p:txBody>
          <a:bodyPr/>
          <a:lstStyle/>
          <a:p>
            <a:r>
              <a:rPr lang="en-US" dirty="0" smtClean="0"/>
              <a:t>Property Impact</a:t>
            </a:r>
            <a:br>
              <a:rPr lang="en-US" dirty="0" smtClean="0"/>
            </a:br>
            <a:endParaRPr lang="en-US" dirty="0"/>
          </a:p>
        </p:txBody>
      </p:sp>
      <p:sp>
        <p:nvSpPr>
          <p:cNvPr id="3" name="Content Placeholder 2"/>
          <p:cNvSpPr>
            <a:spLocks noGrp="1"/>
          </p:cNvSpPr>
          <p:nvPr>
            <p:ph idx="1"/>
          </p:nvPr>
        </p:nvSpPr>
        <p:spPr/>
        <p:txBody>
          <a:bodyPr/>
          <a:lstStyle/>
          <a:p>
            <a:pPr>
              <a:buClr>
                <a:schemeClr val="tx2">
                  <a:lumMod val="50000"/>
                </a:schemeClr>
              </a:buClr>
              <a:buFont typeface="Arial"/>
              <a:buChar char="•"/>
            </a:pPr>
            <a:r>
              <a:rPr lang="en-US" dirty="0" smtClean="0"/>
              <a:t>Cost to replace</a:t>
            </a:r>
          </a:p>
          <a:p>
            <a:pPr>
              <a:buClr>
                <a:schemeClr val="tx2">
                  <a:lumMod val="50000"/>
                </a:schemeClr>
              </a:buClr>
              <a:buFont typeface="Arial"/>
              <a:buChar char="•"/>
            </a:pPr>
            <a:r>
              <a:rPr lang="en-US" dirty="0" smtClean="0"/>
              <a:t>Cost to set up temporary replacement</a:t>
            </a:r>
          </a:p>
          <a:p>
            <a:pPr>
              <a:buClr>
                <a:schemeClr val="tx2">
                  <a:lumMod val="50000"/>
                </a:schemeClr>
              </a:buClr>
              <a:buFont typeface="Arial"/>
              <a:buChar char="•"/>
            </a:pPr>
            <a:r>
              <a:rPr lang="en-US" dirty="0" smtClean="0"/>
              <a:t>Cost to repair</a:t>
            </a:r>
          </a:p>
          <a:p>
            <a:pPr>
              <a:buClr>
                <a:schemeClr val="tx2">
                  <a:lumMod val="50000"/>
                </a:schemeClr>
              </a:buClr>
              <a:buFont typeface="Arial"/>
              <a:buChar char="•"/>
            </a:pPr>
            <a:r>
              <a:rPr lang="en-US" dirty="0" smtClean="0"/>
              <a:t>Time to recover</a:t>
            </a:r>
            <a:endParaRPr lang="en-US" dirty="0"/>
          </a:p>
        </p:txBody>
      </p:sp>
    </p:spTree>
    <p:extLst>
      <p:ext uri="{BB962C8B-B14F-4D97-AF65-F5344CB8AC3E}">
        <p14:creationId xmlns:p14="http://schemas.microsoft.com/office/powerpoint/2010/main" val="2565097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AHCA Presentation - RD - 12.2.16 Templat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AHCA Presentation - RD - 12.2.16 Template.potm</Template>
  <TotalTime>6782</TotalTime>
  <Words>312</Words>
  <Application>Microsoft Macintosh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AHCA Presentation - RD - 12.2.16 Template</vt:lpstr>
      <vt:lpstr>Hazard Vulnerability Analysis Tool</vt:lpstr>
      <vt:lpstr>2017 Long Term Care Emergency Preparedness District Roundtable Training</vt:lpstr>
      <vt:lpstr>PowerPoint Presentation</vt:lpstr>
      <vt:lpstr>Probability </vt:lpstr>
      <vt:lpstr>Response</vt:lpstr>
      <vt:lpstr>Human Impact</vt:lpstr>
      <vt:lpstr>Property Impact </vt:lpstr>
      <vt:lpstr>Business Impact </vt:lpstr>
      <vt:lpstr>Property Impact </vt:lpstr>
      <vt:lpstr>Preparedness </vt:lpstr>
      <vt:lpstr>Internal Resources </vt:lpstr>
      <vt:lpstr>External Resources </vt:lpstr>
    </vt:vector>
  </TitlesOfParts>
  <Company>Arkansas Healthcare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Davis</dc:creator>
  <cp:lastModifiedBy>Tim White</cp:lastModifiedBy>
  <cp:revision>76</cp:revision>
  <cp:lastPrinted>2016-12-28T16:44:25Z</cp:lastPrinted>
  <dcterms:created xsi:type="dcterms:W3CDTF">2015-02-12T22:13:00Z</dcterms:created>
  <dcterms:modified xsi:type="dcterms:W3CDTF">2016-12-28T17:15:07Z</dcterms:modified>
</cp:coreProperties>
</file>